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3629"/>
    <a:srgbClr val="FAF0F2"/>
    <a:srgbClr val="F3BE2B"/>
    <a:srgbClr val="EC1F27"/>
    <a:srgbClr val="F7EEE1"/>
    <a:srgbClr val="FBF5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24"/>
    <p:restoredTop sz="94150"/>
  </p:normalViewPr>
  <p:slideViewPr>
    <p:cSldViewPr snapToGrid="0">
      <p:cViewPr>
        <p:scale>
          <a:sx n="20" d="100"/>
          <a:sy n="20" d="100"/>
        </p:scale>
        <p:origin x="2640" y="752"/>
      </p:cViewPr>
      <p:guideLst>
        <p:guide orient="horz" pos="10368"/>
        <p:guide pos="13824"/>
      </p:guideLst>
    </p:cSldViewPr>
  </p:slideViewPr>
  <p:notesTextViewPr>
    <p:cViewPr>
      <p:scale>
        <a:sx n="1" d="1"/>
        <a:sy n="1" d="1"/>
      </p:scale>
      <p:origin x="0" y="0"/>
    </p:cViewPr>
  </p:notesTextViewPr>
  <p:sorterViewPr>
    <p:cViewPr>
      <p:scale>
        <a:sx n="80" d="100"/>
        <a:sy n="80" d="100"/>
      </p:scale>
      <p:origin x="0" y="0"/>
    </p:cViewPr>
  </p:sorterViewPr>
  <p:gridSpacing cx="914400" cy="9144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F72E94-3EFD-324F-A22E-EC764C02E536}" type="doc">
      <dgm:prSet loTypeId="urn:microsoft.com/office/officeart/2005/8/layout/bProcess3" loCatId="" qsTypeId="urn:microsoft.com/office/officeart/2005/8/quickstyle/simple1" qsCatId="simple" csTypeId="urn:microsoft.com/office/officeart/2005/8/colors/accent1_2" csCatId="accent1" phldr="1"/>
      <dgm:spPr/>
      <dgm:t>
        <a:bodyPr/>
        <a:lstStyle/>
        <a:p>
          <a:endParaRPr lang="en-US"/>
        </a:p>
      </dgm:t>
    </dgm:pt>
    <dgm:pt modelId="{BAFDD490-E20A-0F43-AFCB-7D390F82205D}">
      <dgm:prSet phldrT="[Text]"/>
      <dgm:spPr>
        <a:solidFill>
          <a:schemeClr val="accent2">
            <a:lumMod val="75000"/>
          </a:schemeClr>
        </a:solidFill>
      </dgm:spPr>
      <dgm:t>
        <a:bodyPr/>
        <a:lstStyle/>
        <a:p>
          <a:r>
            <a:rPr lang="en-US" dirty="0"/>
            <a:t>MODIS True Color and False Color Daily Snapshots</a:t>
          </a:r>
        </a:p>
      </dgm:t>
    </dgm:pt>
    <dgm:pt modelId="{FB59D70B-2500-414D-AFD0-8E36FA47AA49}" type="parTrans" cxnId="{8CF1AB03-D08D-4546-8D83-BEB3AAE922C0}">
      <dgm:prSet/>
      <dgm:spPr/>
      <dgm:t>
        <a:bodyPr/>
        <a:lstStyle/>
        <a:p>
          <a:endParaRPr lang="en-US"/>
        </a:p>
      </dgm:t>
    </dgm:pt>
    <dgm:pt modelId="{58672508-403B-9049-A32B-5A87259C33B4}" type="sibTrans" cxnId="{8CF1AB03-D08D-4546-8D83-BEB3AAE922C0}">
      <dgm:prSet/>
      <dgm:spPr/>
      <dgm:t>
        <a:bodyPr/>
        <a:lstStyle/>
        <a:p>
          <a:endParaRPr lang="en-US"/>
        </a:p>
      </dgm:t>
    </dgm:pt>
    <dgm:pt modelId="{C727E6BA-912A-C949-9EE1-AD070637B3ED}">
      <dgm:prSet phldrT="[Text]"/>
      <dgm:spPr>
        <a:solidFill>
          <a:schemeClr val="accent2">
            <a:lumMod val="75000"/>
          </a:schemeClr>
        </a:solidFill>
      </dgm:spPr>
      <dgm:t>
        <a:bodyPr/>
        <a:lstStyle/>
        <a:p>
          <a:r>
            <a:rPr lang="en-US" dirty="0"/>
            <a:t>Cloud Masking</a:t>
          </a:r>
        </a:p>
      </dgm:t>
    </dgm:pt>
    <dgm:pt modelId="{BF15D3CE-68DB-4A40-89BA-7F1A2AB63A6D}" type="parTrans" cxnId="{F65ED584-A4B6-874C-88ED-2680A70F6DFF}">
      <dgm:prSet/>
      <dgm:spPr/>
      <dgm:t>
        <a:bodyPr/>
        <a:lstStyle/>
        <a:p>
          <a:endParaRPr lang="en-US"/>
        </a:p>
      </dgm:t>
    </dgm:pt>
    <dgm:pt modelId="{21648BCD-9F0B-2246-9A12-2265D44C7FCE}" type="sibTrans" cxnId="{F65ED584-A4B6-874C-88ED-2680A70F6DFF}">
      <dgm:prSet/>
      <dgm:spPr/>
      <dgm:t>
        <a:bodyPr/>
        <a:lstStyle/>
        <a:p>
          <a:endParaRPr lang="en-US"/>
        </a:p>
      </dgm:t>
    </dgm:pt>
    <dgm:pt modelId="{F41F7F4A-3B3B-1745-95BA-2890EB1E06C9}">
      <dgm:prSet phldrT="[Text]"/>
      <dgm:spPr>
        <a:solidFill>
          <a:schemeClr val="accent2">
            <a:lumMod val="75000"/>
          </a:schemeClr>
        </a:solidFill>
      </dgm:spPr>
      <dgm:t>
        <a:bodyPr/>
        <a:lstStyle/>
        <a:p>
          <a:r>
            <a:rPr lang="en-US" dirty="0"/>
            <a:t>Image Preprocessing</a:t>
          </a:r>
        </a:p>
      </dgm:t>
    </dgm:pt>
    <dgm:pt modelId="{7559FF0B-81C8-8242-BECC-B01BB9289779}" type="parTrans" cxnId="{D387717F-81EE-6B4E-9F39-5CEC1541DBF6}">
      <dgm:prSet/>
      <dgm:spPr/>
      <dgm:t>
        <a:bodyPr/>
        <a:lstStyle/>
        <a:p>
          <a:endParaRPr lang="en-US"/>
        </a:p>
      </dgm:t>
    </dgm:pt>
    <dgm:pt modelId="{701BB4B4-33B5-2147-8CE2-FC5C6BFA0D21}" type="sibTrans" cxnId="{D387717F-81EE-6B4E-9F39-5CEC1541DBF6}">
      <dgm:prSet/>
      <dgm:spPr/>
      <dgm:t>
        <a:bodyPr/>
        <a:lstStyle/>
        <a:p>
          <a:endParaRPr lang="en-US"/>
        </a:p>
      </dgm:t>
    </dgm:pt>
    <dgm:pt modelId="{AB1FDDF8-E2A9-B541-9D5B-32E7E3AA63A0}">
      <dgm:prSet phldrT="[Text]"/>
      <dgm:spPr>
        <a:solidFill>
          <a:schemeClr val="accent2">
            <a:lumMod val="75000"/>
          </a:schemeClr>
        </a:solidFill>
      </dgm:spPr>
      <dgm:t>
        <a:bodyPr/>
        <a:lstStyle/>
        <a:p>
          <a:r>
            <a:rPr lang="en-US" dirty="0"/>
            <a:t>Image Segmentation</a:t>
          </a:r>
        </a:p>
      </dgm:t>
    </dgm:pt>
    <dgm:pt modelId="{A4B2D311-0E4F-3E4F-97EA-DD259D8199EB}" type="parTrans" cxnId="{4A0AF047-0C80-1041-8068-5CFC03DDADF3}">
      <dgm:prSet/>
      <dgm:spPr/>
      <dgm:t>
        <a:bodyPr/>
        <a:lstStyle/>
        <a:p>
          <a:endParaRPr lang="en-US"/>
        </a:p>
      </dgm:t>
    </dgm:pt>
    <dgm:pt modelId="{E8190F73-0070-DC4A-8831-C979D1EE701E}" type="sibTrans" cxnId="{4A0AF047-0C80-1041-8068-5CFC03DDADF3}">
      <dgm:prSet/>
      <dgm:spPr/>
      <dgm:t>
        <a:bodyPr/>
        <a:lstStyle/>
        <a:p>
          <a:endParaRPr lang="en-US"/>
        </a:p>
      </dgm:t>
    </dgm:pt>
    <dgm:pt modelId="{074DCF3F-EBAF-6B4D-BAD7-092A8C02271A}">
      <dgm:prSet phldrT="[Text]"/>
      <dgm:spPr>
        <a:solidFill>
          <a:schemeClr val="accent2">
            <a:lumMod val="75000"/>
          </a:schemeClr>
        </a:solidFill>
      </dgm:spPr>
      <dgm:t>
        <a:bodyPr/>
        <a:lstStyle/>
        <a:p>
          <a:r>
            <a:rPr lang="en-US" dirty="0"/>
            <a:t>Floe Tracking</a:t>
          </a:r>
        </a:p>
      </dgm:t>
    </dgm:pt>
    <dgm:pt modelId="{F67217DA-40CF-6942-9C16-F5EE78ED0B16}" type="parTrans" cxnId="{32F80CFC-C913-314A-B32B-B6D197348C03}">
      <dgm:prSet/>
      <dgm:spPr/>
      <dgm:t>
        <a:bodyPr/>
        <a:lstStyle/>
        <a:p>
          <a:endParaRPr lang="en-US"/>
        </a:p>
      </dgm:t>
    </dgm:pt>
    <dgm:pt modelId="{388ADD95-889D-1546-ACEB-A3F908FBE382}" type="sibTrans" cxnId="{32F80CFC-C913-314A-B32B-B6D197348C03}">
      <dgm:prSet/>
      <dgm:spPr/>
      <dgm:t>
        <a:bodyPr/>
        <a:lstStyle/>
        <a:p>
          <a:endParaRPr lang="en-US"/>
        </a:p>
      </dgm:t>
    </dgm:pt>
    <dgm:pt modelId="{645ADE41-4166-384E-BE13-3388253FB38D}">
      <dgm:prSet/>
      <dgm:spPr>
        <a:solidFill>
          <a:schemeClr val="accent2">
            <a:lumMod val="75000"/>
          </a:schemeClr>
        </a:solidFill>
      </dgm:spPr>
      <dgm:t>
        <a:bodyPr/>
        <a:lstStyle/>
        <a:p>
          <a:r>
            <a:rPr lang="en-US" dirty="0"/>
            <a:t>Post-processing</a:t>
          </a:r>
        </a:p>
      </dgm:t>
    </dgm:pt>
    <dgm:pt modelId="{5EE5C149-9F1A-7948-8069-BF61EBE6692E}" type="parTrans" cxnId="{BF363DA7-C7A4-824C-A040-D63B0CDA7EFA}">
      <dgm:prSet/>
      <dgm:spPr/>
      <dgm:t>
        <a:bodyPr/>
        <a:lstStyle/>
        <a:p>
          <a:endParaRPr lang="en-US"/>
        </a:p>
      </dgm:t>
    </dgm:pt>
    <dgm:pt modelId="{3C485C7D-D2B8-9E46-8A75-263612F7A4BD}" type="sibTrans" cxnId="{BF363DA7-C7A4-824C-A040-D63B0CDA7EFA}">
      <dgm:prSet/>
      <dgm:spPr/>
      <dgm:t>
        <a:bodyPr/>
        <a:lstStyle/>
        <a:p>
          <a:endParaRPr lang="en-US"/>
        </a:p>
      </dgm:t>
    </dgm:pt>
    <dgm:pt modelId="{55652C61-8DC6-8A46-B741-FA0ED7049B0C}" type="pres">
      <dgm:prSet presAssocID="{15F72E94-3EFD-324F-A22E-EC764C02E536}" presName="Name0" presStyleCnt="0">
        <dgm:presLayoutVars>
          <dgm:dir/>
          <dgm:resizeHandles val="exact"/>
        </dgm:presLayoutVars>
      </dgm:prSet>
      <dgm:spPr/>
    </dgm:pt>
    <dgm:pt modelId="{81EFD872-BF70-6741-A269-611F8F428EB5}" type="pres">
      <dgm:prSet presAssocID="{BAFDD490-E20A-0F43-AFCB-7D390F82205D}" presName="node" presStyleLbl="node1" presStyleIdx="0" presStyleCnt="6">
        <dgm:presLayoutVars>
          <dgm:bulletEnabled val="1"/>
        </dgm:presLayoutVars>
      </dgm:prSet>
      <dgm:spPr/>
    </dgm:pt>
    <dgm:pt modelId="{8FF13E98-52FF-2340-B060-992A95DF89AD}" type="pres">
      <dgm:prSet presAssocID="{58672508-403B-9049-A32B-5A87259C33B4}" presName="sibTrans" presStyleLbl="sibTrans1D1" presStyleIdx="0" presStyleCnt="5"/>
      <dgm:spPr/>
    </dgm:pt>
    <dgm:pt modelId="{B35079F9-18EF-BA4C-9ED9-E07526D8D96D}" type="pres">
      <dgm:prSet presAssocID="{58672508-403B-9049-A32B-5A87259C33B4}" presName="connectorText" presStyleLbl="sibTrans1D1" presStyleIdx="0" presStyleCnt="5"/>
      <dgm:spPr/>
    </dgm:pt>
    <dgm:pt modelId="{7B5A1324-143A-5545-A7DC-7373EFB67376}" type="pres">
      <dgm:prSet presAssocID="{C727E6BA-912A-C949-9EE1-AD070637B3ED}" presName="node" presStyleLbl="node1" presStyleIdx="1" presStyleCnt="6">
        <dgm:presLayoutVars>
          <dgm:bulletEnabled val="1"/>
        </dgm:presLayoutVars>
      </dgm:prSet>
      <dgm:spPr/>
    </dgm:pt>
    <dgm:pt modelId="{563B8B5C-3BE6-7C43-84F2-AFD6DC296965}" type="pres">
      <dgm:prSet presAssocID="{21648BCD-9F0B-2246-9A12-2265D44C7FCE}" presName="sibTrans" presStyleLbl="sibTrans1D1" presStyleIdx="1" presStyleCnt="5"/>
      <dgm:spPr/>
    </dgm:pt>
    <dgm:pt modelId="{372037C4-CEB1-404E-A10E-6DE81C06F9B8}" type="pres">
      <dgm:prSet presAssocID="{21648BCD-9F0B-2246-9A12-2265D44C7FCE}" presName="connectorText" presStyleLbl="sibTrans1D1" presStyleIdx="1" presStyleCnt="5"/>
      <dgm:spPr/>
    </dgm:pt>
    <dgm:pt modelId="{557C9B69-1DB0-7142-8B40-7215DD959B14}" type="pres">
      <dgm:prSet presAssocID="{F41F7F4A-3B3B-1745-95BA-2890EB1E06C9}" presName="node" presStyleLbl="node1" presStyleIdx="2" presStyleCnt="6">
        <dgm:presLayoutVars>
          <dgm:bulletEnabled val="1"/>
        </dgm:presLayoutVars>
      </dgm:prSet>
      <dgm:spPr/>
    </dgm:pt>
    <dgm:pt modelId="{0B5E318A-62A6-AA49-A292-41506FE501C3}" type="pres">
      <dgm:prSet presAssocID="{701BB4B4-33B5-2147-8CE2-FC5C6BFA0D21}" presName="sibTrans" presStyleLbl="sibTrans1D1" presStyleIdx="2" presStyleCnt="5"/>
      <dgm:spPr/>
    </dgm:pt>
    <dgm:pt modelId="{61FB92C9-A869-F740-8281-7BF3E22B9662}" type="pres">
      <dgm:prSet presAssocID="{701BB4B4-33B5-2147-8CE2-FC5C6BFA0D21}" presName="connectorText" presStyleLbl="sibTrans1D1" presStyleIdx="2" presStyleCnt="5"/>
      <dgm:spPr/>
    </dgm:pt>
    <dgm:pt modelId="{6A7317D8-F572-D141-AC27-4D7101C28053}" type="pres">
      <dgm:prSet presAssocID="{AB1FDDF8-E2A9-B541-9D5B-32E7E3AA63A0}" presName="node" presStyleLbl="node1" presStyleIdx="3" presStyleCnt="6">
        <dgm:presLayoutVars>
          <dgm:bulletEnabled val="1"/>
        </dgm:presLayoutVars>
      </dgm:prSet>
      <dgm:spPr/>
    </dgm:pt>
    <dgm:pt modelId="{12894240-2CCA-E54A-8761-F648D0D5E2CF}" type="pres">
      <dgm:prSet presAssocID="{E8190F73-0070-DC4A-8831-C979D1EE701E}" presName="sibTrans" presStyleLbl="sibTrans1D1" presStyleIdx="3" presStyleCnt="5"/>
      <dgm:spPr/>
    </dgm:pt>
    <dgm:pt modelId="{035F1280-37EA-664A-AD23-675457012F58}" type="pres">
      <dgm:prSet presAssocID="{E8190F73-0070-DC4A-8831-C979D1EE701E}" presName="connectorText" presStyleLbl="sibTrans1D1" presStyleIdx="3" presStyleCnt="5"/>
      <dgm:spPr/>
    </dgm:pt>
    <dgm:pt modelId="{CFB37BD1-32E6-9E43-AAB9-8012B9B63A72}" type="pres">
      <dgm:prSet presAssocID="{074DCF3F-EBAF-6B4D-BAD7-092A8C02271A}" presName="node" presStyleLbl="node1" presStyleIdx="4" presStyleCnt="6">
        <dgm:presLayoutVars>
          <dgm:bulletEnabled val="1"/>
        </dgm:presLayoutVars>
      </dgm:prSet>
      <dgm:spPr/>
    </dgm:pt>
    <dgm:pt modelId="{FA059216-68C1-1A41-A776-D99E35B0D8C7}" type="pres">
      <dgm:prSet presAssocID="{388ADD95-889D-1546-ACEB-A3F908FBE382}" presName="sibTrans" presStyleLbl="sibTrans1D1" presStyleIdx="4" presStyleCnt="5"/>
      <dgm:spPr/>
    </dgm:pt>
    <dgm:pt modelId="{7CFB2B09-2231-E649-B159-31C94CAC282D}" type="pres">
      <dgm:prSet presAssocID="{388ADD95-889D-1546-ACEB-A3F908FBE382}" presName="connectorText" presStyleLbl="sibTrans1D1" presStyleIdx="4" presStyleCnt="5"/>
      <dgm:spPr/>
    </dgm:pt>
    <dgm:pt modelId="{4F50403B-9AAA-5F4D-93CA-8C2E8C870110}" type="pres">
      <dgm:prSet presAssocID="{645ADE41-4166-384E-BE13-3388253FB38D}" presName="node" presStyleLbl="node1" presStyleIdx="5" presStyleCnt="6">
        <dgm:presLayoutVars>
          <dgm:bulletEnabled val="1"/>
        </dgm:presLayoutVars>
      </dgm:prSet>
      <dgm:spPr/>
    </dgm:pt>
  </dgm:ptLst>
  <dgm:cxnLst>
    <dgm:cxn modelId="{8CF1AB03-D08D-4546-8D83-BEB3AAE922C0}" srcId="{15F72E94-3EFD-324F-A22E-EC764C02E536}" destId="{BAFDD490-E20A-0F43-AFCB-7D390F82205D}" srcOrd="0" destOrd="0" parTransId="{FB59D70B-2500-414D-AFD0-8E36FA47AA49}" sibTransId="{58672508-403B-9049-A32B-5A87259C33B4}"/>
    <dgm:cxn modelId="{3D944A07-F174-A54D-A498-D16FBBC37398}" type="presOf" srcId="{645ADE41-4166-384E-BE13-3388253FB38D}" destId="{4F50403B-9AAA-5F4D-93CA-8C2E8C870110}" srcOrd="0" destOrd="0" presId="urn:microsoft.com/office/officeart/2005/8/layout/bProcess3"/>
    <dgm:cxn modelId="{151F2014-978A-CA4A-AF55-1F40D72F5148}" type="presOf" srcId="{074DCF3F-EBAF-6B4D-BAD7-092A8C02271A}" destId="{CFB37BD1-32E6-9E43-AAB9-8012B9B63A72}" srcOrd="0" destOrd="0" presId="urn:microsoft.com/office/officeart/2005/8/layout/bProcess3"/>
    <dgm:cxn modelId="{46EA431D-2FE5-B94A-BD64-9501A3F11AA0}" type="presOf" srcId="{388ADD95-889D-1546-ACEB-A3F908FBE382}" destId="{FA059216-68C1-1A41-A776-D99E35B0D8C7}" srcOrd="0" destOrd="0" presId="urn:microsoft.com/office/officeart/2005/8/layout/bProcess3"/>
    <dgm:cxn modelId="{E860FC1E-6FF6-4C49-837E-B975A9CCDA36}" type="presOf" srcId="{21648BCD-9F0B-2246-9A12-2265D44C7FCE}" destId="{563B8B5C-3BE6-7C43-84F2-AFD6DC296965}" srcOrd="0" destOrd="0" presId="urn:microsoft.com/office/officeart/2005/8/layout/bProcess3"/>
    <dgm:cxn modelId="{49376D2D-719C-D549-8A87-7D0F4563E2DB}" type="presOf" srcId="{F41F7F4A-3B3B-1745-95BA-2890EB1E06C9}" destId="{557C9B69-1DB0-7142-8B40-7215DD959B14}" srcOrd="0" destOrd="0" presId="urn:microsoft.com/office/officeart/2005/8/layout/bProcess3"/>
    <dgm:cxn modelId="{0F5B8438-9181-AA43-A59A-0301275BC188}" type="presOf" srcId="{E8190F73-0070-DC4A-8831-C979D1EE701E}" destId="{035F1280-37EA-664A-AD23-675457012F58}" srcOrd="1" destOrd="0" presId="urn:microsoft.com/office/officeart/2005/8/layout/bProcess3"/>
    <dgm:cxn modelId="{3929ED3E-135D-8A4F-B012-7B5A8EF4A644}" type="presOf" srcId="{58672508-403B-9049-A32B-5A87259C33B4}" destId="{8FF13E98-52FF-2340-B060-992A95DF89AD}" srcOrd="0" destOrd="0" presId="urn:microsoft.com/office/officeart/2005/8/layout/bProcess3"/>
    <dgm:cxn modelId="{4A0AF047-0C80-1041-8068-5CFC03DDADF3}" srcId="{15F72E94-3EFD-324F-A22E-EC764C02E536}" destId="{AB1FDDF8-E2A9-B541-9D5B-32E7E3AA63A0}" srcOrd="3" destOrd="0" parTransId="{A4B2D311-0E4F-3E4F-97EA-DD259D8199EB}" sibTransId="{E8190F73-0070-DC4A-8831-C979D1EE701E}"/>
    <dgm:cxn modelId="{3F02174C-2EF6-DF44-9BD8-1365C521A139}" type="presOf" srcId="{AB1FDDF8-E2A9-B541-9D5B-32E7E3AA63A0}" destId="{6A7317D8-F572-D141-AC27-4D7101C28053}" srcOrd="0" destOrd="0" presId="urn:microsoft.com/office/officeart/2005/8/layout/bProcess3"/>
    <dgm:cxn modelId="{55AAA362-663A-6D46-9ED6-3B0765E13B13}" type="presOf" srcId="{58672508-403B-9049-A32B-5A87259C33B4}" destId="{B35079F9-18EF-BA4C-9ED9-E07526D8D96D}" srcOrd="1" destOrd="0" presId="urn:microsoft.com/office/officeart/2005/8/layout/bProcess3"/>
    <dgm:cxn modelId="{C10AE564-18B6-AA41-8130-8726D23FBC1B}" type="presOf" srcId="{15F72E94-3EFD-324F-A22E-EC764C02E536}" destId="{55652C61-8DC6-8A46-B741-FA0ED7049B0C}" srcOrd="0" destOrd="0" presId="urn:microsoft.com/office/officeart/2005/8/layout/bProcess3"/>
    <dgm:cxn modelId="{D387717F-81EE-6B4E-9F39-5CEC1541DBF6}" srcId="{15F72E94-3EFD-324F-A22E-EC764C02E536}" destId="{F41F7F4A-3B3B-1745-95BA-2890EB1E06C9}" srcOrd="2" destOrd="0" parTransId="{7559FF0B-81C8-8242-BECC-B01BB9289779}" sibTransId="{701BB4B4-33B5-2147-8CE2-FC5C6BFA0D21}"/>
    <dgm:cxn modelId="{F65ED584-A4B6-874C-88ED-2680A70F6DFF}" srcId="{15F72E94-3EFD-324F-A22E-EC764C02E536}" destId="{C727E6BA-912A-C949-9EE1-AD070637B3ED}" srcOrd="1" destOrd="0" parTransId="{BF15D3CE-68DB-4A40-89BA-7F1A2AB63A6D}" sibTransId="{21648BCD-9F0B-2246-9A12-2265D44C7FCE}"/>
    <dgm:cxn modelId="{3675B689-A7E8-9349-8350-AA310899AFE0}" type="presOf" srcId="{21648BCD-9F0B-2246-9A12-2265D44C7FCE}" destId="{372037C4-CEB1-404E-A10E-6DE81C06F9B8}" srcOrd="1" destOrd="0" presId="urn:microsoft.com/office/officeart/2005/8/layout/bProcess3"/>
    <dgm:cxn modelId="{E1477BA2-86B4-CB45-8BE1-48272364C5F7}" type="presOf" srcId="{BAFDD490-E20A-0F43-AFCB-7D390F82205D}" destId="{81EFD872-BF70-6741-A269-611F8F428EB5}" srcOrd="0" destOrd="0" presId="urn:microsoft.com/office/officeart/2005/8/layout/bProcess3"/>
    <dgm:cxn modelId="{ED62A7A5-8662-5F42-B278-0D2DB6DE3365}" type="presOf" srcId="{388ADD95-889D-1546-ACEB-A3F908FBE382}" destId="{7CFB2B09-2231-E649-B159-31C94CAC282D}" srcOrd="1" destOrd="0" presId="urn:microsoft.com/office/officeart/2005/8/layout/bProcess3"/>
    <dgm:cxn modelId="{BF363DA7-C7A4-824C-A040-D63B0CDA7EFA}" srcId="{15F72E94-3EFD-324F-A22E-EC764C02E536}" destId="{645ADE41-4166-384E-BE13-3388253FB38D}" srcOrd="5" destOrd="0" parTransId="{5EE5C149-9F1A-7948-8069-BF61EBE6692E}" sibTransId="{3C485C7D-D2B8-9E46-8A75-263612F7A4BD}"/>
    <dgm:cxn modelId="{095CDCC0-841A-F040-B653-D2CAD71B2BB6}" type="presOf" srcId="{C727E6BA-912A-C949-9EE1-AD070637B3ED}" destId="{7B5A1324-143A-5545-A7DC-7373EFB67376}" srcOrd="0" destOrd="0" presId="urn:microsoft.com/office/officeart/2005/8/layout/bProcess3"/>
    <dgm:cxn modelId="{6974D4D4-F50D-584E-85A3-67565FE879B1}" type="presOf" srcId="{701BB4B4-33B5-2147-8CE2-FC5C6BFA0D21}" destId="{61FB92C9-A869-F740-8281-7BF3E22B9662}" srcOrd="1" destOrd="0" presId="urn:microsoft.com/office/officeart/2005/8/layout/bProcess3"/>
    <dgm:cxn modelId="{BF3A04E4-5E5A-1943-9629-853171800E05}" type="presOf" srcId="{701BB4B4-33B5-2147-8CE2-FC5C6BFA0D21}" destId="{0B5E318A-62A6-AA49-A292-41506FE501C3}" srcOrd="0" destOrd="0" presId="urn:microsoft.com/office/officeart/2005/8/layout/bProcess3"/>
    <dgm:cxn modelId="{250E9EF8-1C98-6941-A595-56E4F862D3DD}" type="presOf" srcId="{E8190F73-0070-DC4A-8831-C979D1EE701E}" destId="{12894240-2CCA-E54A-8761-F648D0D5E2CF}" srcOrd="0" destOrd="0" presId="urn:microsoft.com/office/officeart/2005/8/layout/bProcess3"/>
    <dgm:cxn modelId="{32F80CFC-C913-314A-B32B-B6D197348C03}" srcId="{15F72E94-3EFD-324F-A22E-EC764C02E536}" destId="{074DCF3F-EBAF-6B4D-BAD7-092A8C02271A}" srcOrd="4" destOrd="0" parTransId="{F67217DA-40CF-6942-9C16-F5EE78ED0B16}" sibTransId="{388ADD95-889D-1546-ACEB-A3F908FBE382}"/>
    <dgm:cxn modelId="{CFC0AE97-770F-9547-9A92-3561CC5D3B73}" type="presParOf" srcId="{55652C61-8DC6-8A46-B741-FA0ED7049B0C}" destId="{81EFD872-BF70-6741-A269-611F8F428EB5}" srcOrd="0" destOrd="0" presId="urn:microsoft.com/office/officeart/2005/8/layout/bProcess3"/>
    <dgm:cxn modelId="{BB83D44A-4510-AF45-97A4-4246E507589B}" type="presParOf" srcId="{55652C61-8DC6-8A46-B741-FA0ED7049B0C}" destId="{8FF13E98-52FF-2340-B060-992A95DF89AD}" srcOrd="1" destOrd="0" presId="urn:microsoft.com/office/officeart/2005/8/layout/bProcess3"/>
    <dgm:cxn modelId="{F8303F6B-3745-954D-814D-912F0D136B5E}" type="presParOf" srcId="{8FF13E98-52FF-2340-B060-992A95DF89AD}" destId="{B35079F9-18EF-BA4C-9ED9-E07526D8D96D}" srcOrd="0" destOrd="0" presId="urn:microsoft.com/office/officeart/2005/8/layout/bProcess3"/>
    <dgm:cxn modelId="{792366BD-C3FC-0944-92CA-91D1E2121F34}" type="presParOf" srcId="{55652C61-8DC6-8A46-B741-FA0ED7049B0C}" destId="{7B5A1324-143A-5545-A7DC-7373EFB67376}" srcOrd="2" destOrd="0" presId="urn:microsoft.com/office/officeart/2005/8/layout/bProcess3"/>
    <dgm:cxn modelId="{AC494FF8-38F0-5D4E-8EC5-7FDC1B85D1F5}" type="presParOf" srcId="{55652C61-8DC6-8A46-B741-FA0ED7049B0C}" destId="{563B8B5C-3BE6-7C43-84F2-AFD6DC296965}" srcOrd="3" destOrd="0" presId="urn:microsoft.com/office/officeart/2005/8/layout/bProcess3"/>
    <dgm:cxn modelId="{29DFFA92-E654-954B-B336-338E3F6EB5C8}" type="presParOf" srcId="{563B8B5C-3BE6-7C43-84F2-AFD6DC296965}" destId="{372037C4-CEB1-404E-A10E-6DE81C06F9B8}" srcOrd="0" destOrd="0" presId="urn:microsoft.com/office/officeart/2005/8/layout/bProcess3"/>
    <dgm:cxn modelId="{E5364475-1F82-AA45-A028-9C0214E1D325}" type="presParOf" srcId="{55652C61-8DC6-8A46-B741-FA0ED7049B0C}" destId="{557C9B69-1DB0-7142-8B40-7215DD959B14}" srcOrd="4" destOrd="0" presId="urn:microsoft.com/office/officeart/2005/8/layout/bProcess3"/>
    <dgm:cxn modelId="{88CEDC55-5FAE-A941-ADBA-85631A06D784}" type="presParOf" srcId="{55652C61-8DC6-8A46-B741-FA0ED7049B0C}" destId="{0B5E318A-62A6-AA49-A292-41506FE501C3}" srcOrd="5" destOrd="0" presId="urn:microsoft.com/office/officeart/2005/8/layout/bProcess3"/>
    <dgm:cxn modelId="{E79E0099-B25E-BA48-AD89-A4BDA6F96D15}" type="presParOf" srcId="{0B5E318A-62A6-AA49-A292-41506FE501C3}" destId="{61FB92C9-A869-F740-8281-7BF3E22B9662}" srcOrd="0" destOrd="0" presId="urn:microsoft.com/office/officeart/2005/8/layout/bProcess3"/>
    <dgm:cxn modelId="{91539E23-0382-E242-B5BF-C4AE2FFEF910}" type="presParOf" srcId="{55652C61-8DC6-8A46-B741-FA0ED7049B0C}" destId="{6A7317D8-F572-D141-AC27-4D7101C28053}" srcOrd="6" destOrd="0" presId="urn:microsoft.com/office/officeart/2005/8/layout/bProcess3"/>
    <dgm:cxn modelId="{1D22A075-FC84-AC4F-94F2-6FE2EC706C74}" type="presParOf" srcId="{55652C61-8DC6-8A46-B741-FA0ED7049B0C}" destId="{12894240-2CCA-E54A-8761-F648D0D5E2CF}" srcOrd="7" destOrd="0" presId="urn:microsoft.com/office/officeart/2005/8/layout/bProcess3"/>
    <dgm:cxn modelId="{0CEC7811-4C38-964B-8AA4-F68A3977C3F3}" type="presParOf" srcId="{12894240-2CCA-E54A-8761-F648D0D5E2CF}" destId="{035F1280-37EA-664A-AD23-675457012F58}" srcOrd="0" destOrd="0" presId="urn:microsoft.com/office/officeart/2005/8/layout/bProcess3"/>
    <dgm:cxn modelId="{51BFA7CF-C9C2-5845-B3E4-23073DCEC3E0}" type="presParOf" srcId="{55652C61-8DC6-8A46-B741-FA0ED7049B0C}" destId="{CFB37BD1-32E6-9E43-AAB9-8012B9B63A72}" srcOrd="8" destOrd="0" presId="urn:microsoft.com/office/officeart/2005/8/layout/bProcess3"/>
    <dgm:cxn modelId="{FEA5066B-247D-7D48-AC8D-078F3C177A51}" type="presParOf" srcId="{55652C61-8DC6-8A46-B741-FA0ED7049B0C}" destId="{FA059216-68C1-1A41-A776-D99E35B0D8C7}" srcOrd="9" destOrd="0" presId="urn:microsoft.com/office/officeart/2005/8/layout/bProcess3"/>
    <dgm:cxn modelId="{214560A7-D042-F04F-9E43-828EB637C5D2}" type="presParOf" srcId="{FA059216-68C1-1A41-A776-D99E35B0D8C7}" destId="{7CFB2B09-2231-E649-B159-31C94CAC282D}" srcOrd="0" destOrd="0" presId="urn:microsoft.com/office/officeart/2005/8/layout/bProcess3"/>
    <dgm:cxn modelId="{7690F6CA-558D-3A4D-A0CB-5522E1A0934B}" type="presParOf" srcId="{55652C61-8DC6-8A46-B741-FA0ED7049B0C}" destId="{4F50403B-9AAA-5F4D-93CA-8C2E8C870110}" srcOrd="10" destOrd="0" presId="urn:microsoft.com/office/officeart/2005/8/layout/bProcess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13E98-52FF-2340-B060-992A95DF89AD}">
      <dsp:nvSpPr>
        <dsp:cNvPr id="0" name=""/>
        <dsp:cNvSpPr/>
      </dsp:nvSpPr>
      <dsp:spPr>
        <a:xfrm>
          <a:off x="3661659" y="1037909"/>
          <a:ext cx="797552" cy="91440"/>
        </a:xfrm>
        <a:custGeom>
          <a:avLst/>
          <a:gdLst/>
          <a:ahLst/>
          <a:cxnLst/>
          <a:rect l="0" t="0" r="0" b="0"/>
          <a:pathLst>
            <a:path>
              <a:moveTo>
                <a:pt x="0" y="45720"/>
              </a:moveTo>
              <a:lnTo>
                <a:pt x="79755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39731" y="1079489"/>
        <a:ext cx="41407" cy="8281"/>
      </dsp:txXfrm>
    </dsp:sp>
    <dsp:sp modelId="{81EFD872-BF70-6741-A269-611F8F428EB5}">
      <dsp:nvSpPr>
        <dsp:cNvPr id="0" name=""/>
        <dsp:cNvSpPr/>
      </dsp:nvSpPr>
      <dsp:spPr>
        <a:xfrm>
          <a:off x="62796" y="3431"/>
          <a:ext cx="3600662" cy="2160397"/>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MODIS True Color and False Color Daily Snapshots</a:t>
          </a:r>
        </a:p>
      </dsp:txBody>
      <dsp:txXfrm>
        <a:off x="62796" y="3431"/>
        <a:ext cx="3600662" cy="2160397"/>
      </dsp:txXfrm>
    </dsp:sp>
    <dsp:sp modelId="{563B8B5C-3BE6-7C43-84F2-AFD6DC296965}">
      <dsp:nvSpPr>
        <dsp:cNvPr id="0" name=""/>
        <dsp:cNvSpPr/>
      </dsp:nvSpPr>
      <dsp:spPr>
        <a:xfrm>
          <a:off x="8090474" y="1037909"/>
          <a:ext cx="797552" cy="91440"/>
        </a:xfrm>
        <a:custGeom>
          <a:avLst/>
          <a:gdLst/>
          <a:ahLst/>
          <a:cxnLst/>
          <a:rect l="0" t="0" r="0" b="0"/>
          <a:pathLst>
            <a:path>
              <a:moveTo>
                <a:pt x="0" y="45720"/>
              </a:moveTo>
              <a:lnTo>
                <a:pt x="79755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468546" y="1079489"/>
        <a:ext cx="41407" cy="8281"/>
      </dsp:txXfrm>
    </dsp:sp>
    <dsp:sp modelId="{7B5A1324-143A-5545-A7DC-7373EFB67376}">
      <dsp:nvSpPr>
        <dsp:cNvPr id="0" name=""/>
        <dsp:cNvSpPr/>
      </dsp:nvSpPr>
      <dsp:spPr>
        <a:xfrm>
          <a:off x="4491611" y="3431"/>
          <a:ext cx="3600662" cy="2160397"/>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Cloud Masking</a:t>
          </a:r>
        </a:p>
      </dsp:txBody>
      <dsp:txXfrm>
        <a:off x="4491611" y="3431"/>
        <a:ext cx="3600662" cy="2160397"/>
      </dsp:txXfrm>
    </dsp:sp>
    <dsp:sp modelId="{0B5E318A-62A6-AA49-A292-41506FE501C3}">
      <dsp:nvSpPr>
        <dsp:cNvPr id="0" name=""/>
        <dsp:cNvSpPr/>
      </dsp:nvSpPr>
      <dsp:spPr>
        <a:xfrm>
          <a:off x="1863127" y="2162028"/>
          <a:ext cx="8857630" cy="797552"/>
        </a:xfrm>
        <a:custGeom>
          <a:avLst/>
          <a:gdLst/>
          <a:ahLst/>
          <a:cxnLst/>
          <a:rect l="0" t="0" r="0" b="0"/>
          <a:pathLst>
            <a:path>
              <a:moveTo>
                <a:pt x="8857630" y="0"/>
              </a:moveTo>
              <a:lnTo>
                <a:pt x="8857630" y="415876"/>
              </a:lnTo>
              <a:lnTo>
                <a:pt x="0" y="415876"/>
              </a:lnTo>
              <a:lnTo>
                <a:pt x="0" y="79755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69536" y="2556664"/>
        <a:ext cx="444813" cy="8281"/>
      </dsp:txXfrm>
    </dsp:sp>
    <dsp:sp modelId="{557C9B69-1DB0-7142-8B40-7215DD959B14}">
      <dsp:nvSpPr>
        <dsp:cNvPr id="0" name=""/>
        <dsp:cNvSpPr/>
      </dsp:nvSpPr>
      <dsp:spPr>
        <a:xfrm>
          <a:off x="8920426" y="3431"/>
          <a:ext cx="3600662" cy="2160397"/>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Image Preprocessing</a:t>
          </a:r>
        </a:p>
      </dsp:txBody>
      <dsp:txXfrm>
        <a:off x="8920426" y="3431"/>
        <a:ext cx="3600662" cy="2160397"/>
      </dsp:txXfrm>
    </dsp:sp>
    <dsp:sp modelId="{12894240-2CCA-E54A-8761-F648D0D5E2CF}">
      <dsp:nvSpPr>
        <dsp:cNvPr id="0" name=""/>
        <dsp:cNvSpPr/>
      </dsp:nvSpPr>
      <dsp:spPr>
        <a:xfrm>
          <a:off x="3661659" y="4026460"/>
          <a:ext cx="797552" cy="91440"/>
        </a:xfrm>
        <a:custGeom>
          <a:avLst/>
          <a:gdLst/>
          <a:ahLst/>
          <a:cxnLst/>
          <a:rect l="0" t="0" r="0" b="0"/>
          <a:pathLst>
            <a:path>
              <a:moveTo>
                <a:pt x="0" y="45720"/>
              </a:moveTo>
              <a:lnTo>
                <a:pt x="79755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39731" y="4068039"/>
        <a:ext cx="41407" cy="8281"/>
      </dsp:txXfrm>
    </dsp:sp>
    <dsp:sp modelId="{6A7317D8-F572-D141-AC27-4D7101C28053}">
      <dsp:nvSpPr>
        <dsp:cNvPr id="0" name=""/>
        <dsp:cNvSpPr/>
      </dsp:nvSpPr>
      <dsp:spPr>
        <a:xfrm>
          <a:off x="62796" y="2991981"/>
          <a:ext cx="3600662" cy="2160397"/>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Image Segmentation</a:t>
          </a:r>
        </a:p>
      </dsp:txBody>
      <dsp:txXfrm>
        <a:off x="62796" y="2991981"/>
        <a:ext cx="3600662" cy="2160397"/>
      </dsp:txXfrm>
    </dsp:sp>
    <dsp:sp modelId="{FA059216-68C1-1A41-A776-D99E35B0D8C7}">
      <dsp:nvSpPr>
        <dsp:cNvPr id="0" name=""/>
        <dsp:cNvSpPr/>
      </dsp:nvSpPr>
      <dsp:spPr>
        <a:xfrm>
          <a:off x="8090474" y="4026460"/>
          <a:ext cx="797552" cy="91440"/>
        </a:xfrm>
        <a:custGeom>
          <a:avLst/>
          <a:gdLst/>
          <a:ahLst/>
          <a:cxnLst/>
          <a:rect l="0" t="0" r="0" b="0"/>
          <a:pathLst>
            <a:path>
              <a:moveTo>
                <a:pt x="0" y="45720"/>
              </a:moveTo>
              <a:lnTo>
                <a:pt x="79755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468546" y="4068039"/>
        <a:ext cx="41407" cy="8281"/>
      </dsp:txXfrm>
    </dsp:sp>
    <dsp:sp modelId="{CFB37BD1-32E6-9E43-AAB9-8012B9B63A72}">
      <dsp:nvSpPr>
        <dsp:cNvPr id="0" name=""/>
        <dsp:cNvSpPr/>
      </dsp:nvSpPr>
      <dsp:spPr>
        <a:xfrm>
          <a:off x="4491611" y="2991981"/>
          <a:ext cx="3600662" cy="2160397"/>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Floe Tracking</a:t>
          </a:r>
        </a:p>
      </dsp:txBody>
      <dsp:txXfrm>
        <a:off x="4491611" y="2991981"/>
        <a:ext cx="3600662" cy="2160397"/>
      </dsp:txXfrm>
    </dsp:sp>
    <dsp:sp modelId="{4F50403B-9AAA-5F4D-93CA-8C2E8C870110}">
      <dsp:nvSpPr>
        <dsp:cNvPr id="0" name=""/>
        <dsp:cNvSpPr/>
      </dsp:nvSpPr>
      <dsp:spPr>
        <a:xfrm>
          <a:off x="8920426" y="2991981"/>
          <a:ext cx="3600662" cy="2160397"/>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Post-processing</a:t>
          </a:r>
        </a:p>
      </dsp:txBody>
      <dsp:txXfrm>
        <a:off x="8920426" y="2991981"/>
        <a:ext cx="3600662" cy="216039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E5B42D-13C6-D84F-8784-620A6BB6A65B}" type="datetimeFigureOut">
              <a:rPr lang="en-US" smtClean="0"/>
              <a:t>5/9/25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DA519-F5C1-974B-A1E1-6EF5B1E24796}" type="slidenum">
              <a:rPr lang="en-US" smtClean="0"/>
              <a:t>‹#›</a:t>
            </a:fld>
            <a:endParaRPr lang="en-US"/>
          </a:p>
        </p:txBody>
      </p:sp>
    </p:spTree>
    <p:extLst>
      <p:ext uri="{BB962C8B-B14F-4D97-AF65-F5344CB8AC3E}">
        <p14:creationId xmlns:p14="http://schemas.microsoft.com/office/powerpoint/2010/main" val="1012016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ADA519-F5C1-974B-A1E1-6EF5B1E24796}" type="slidenum">
              <a:rPr lang="en-US" smtClean="0"/>
              <a:t>1</a:t>
            </a:fld>
            <a:endParaRPr lang="en-US"/>
          </a:p>
        </p:txBody>
      </p:sp>
    </p:spTree>
    <p:extLst>
      <p:ext uri="{BB962C8B-B14F-4D97-AF65-F5344CB8AC3E}">
        <p14:creationId xmlns:p14="http://schemas.microsoft.com/office/powerpoint/2010/main" val="3614817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3477EE-23AE-C04E-ABC1-A0666BA4CD49}" type="datetimeFigureOut">
              <a:rPr lang="en-US" smtClean="0"/>
              <a:t>5/9/25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7FBF5-78A1-D14B-B73C-016464A25708}" type="slidenum">
              <a:rPr lang="en-US" smtClean="0"/>
              <a:t>‹#›</a:t>
            </a:fld>
            <a:endParaRPr lang="en-US"/>
          </a:p>
        </p:txBody>
      </p:sp>
    </p:spTree>
    <p:extLst>
      <p:ext uri="{BB962C8B-B14F-4D97-AF65-F5344CB8AC3E}">
        <p14:creationId xmlns:p14="http://schemas.microsoft.com/office/powerpoint/2010/main" val="3657967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3477EE-23AE-C04E-ABC1-A0666BA4CD49}" type="datetimeFigureOut">
              <a:rPr lang="en-US" smtClean="0"/>
              <a:t>5/9/25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7FBF5-78A1-D14B-B73C-016464A25708}" type="slidenum">
              <a:rPr lang="en-US" smtClean="0"/>
              <a:t>‹#›</a:t>
            </a:fld>
            <a:endParaRPr lang="en-US"/>
          </a:p>
        </p:txBody>
      </p:sp>
    </p:spTree>
    <p:extLst>
      <p:ext uri="{BB962C8B-B14F-4D97-AF65-F5344CB8AC3E}">
        <p14:creationId xmlns:p14="http://schemas.microsoft.com/office/powerpoint/2010/main" val="295366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3477EE-23AE-C04E-ABC1-A0666BA4CD49}" type="datetimeFigureOut">
              <a:rPr lang="en-US" smtClean="0"/>
              <a:t>5/9/25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7FBF5-78A1-D14B-B73C-016464A25708}" type="slidenum">
              <a:rPr lang="en-US" smtClean="0"/>
              <a:t>‹#›</a:t>
            </a:fld>
            <a:endParaRPr lang="en-US"/>
          </a:p>
        </p:txBody>
      </p:sp>
    </p:spTree>
    <p:extLst>
      <p:ext uri="{BB962C8B-B14F-4D97-AF65-F5344CB8AC3E}">
        <p14:creationId xmlns:p14="http://schemas.microsoft.com/office/powerpoint/2010/main" val="1359000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3477EE-23AE-C04E-ABC1-A0666BA4CD49}" type="datetimeFigureOut">
              <a:rPr lang="en-US" smtClean="0"/>
              <a:t>5/9/25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7FBF5-78A1-D14B-B73C-016464A25708}" type="slidenum">
              <a:rPr lang="en-US" smtClean="0"/>
              <a:t>‹#›</a:t>
            </a:fld>
            <a:endParaRPr lang="en-US"/>
          </a:p>
        </p:txBody>
      </p:sp>
    </p:spTree>
    <p:extLst>
      <p:ext uri="{BB962C8B-B14F-4D97-AF65-F5344CB8AC3E}">
        <p14:creationId xmlns:p14="http://schemas.microsoft.com/office/powerpoint/2010/main" val="515149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3477EE-23AE-C04E-ABC1-A0666BA4CD49}" type="datetimeFigureOut">
              <a:rPr lang="en-US" smtClean="0"/>
              <a:t>5/9/25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87FBF5-78A1-D14B-B73C-016464A25708}" type="slidenum">
              <a:rPr lang="en-US" smtClean="0"/>
              <a:t>‹#›</a:t>
            </a:fld>
            <a:endParaRPr lang="en-US"/>
          </a:p>
        </p:txBody>
      </p:sp>
    </p:spTree>
    <p:extLst>
      <p:ext uri="{BB962C8B-B14F-4D97-AF65-F5344CB8AC3E}">
        <p14:creationId xmlns:p14="http://schemas.microsoft.com/office/powerpoint/2010/main" val="2918705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3477EE-23AE-C04E-ABC1-A0666BA4CD49}" type="datetimeFigureOut">
              <a:rPr lang="en-US" smtClean="0"/>
              <a:t>5/9/25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7FBF5-78A1-D14B-B73C-016464A25708}" type="slidenum">
              <a:rPr lang="en-US" smtClean="0"/>
              <a:t>‹#›</a:t>
            </a:fld>
            <a:endParaRPr lang="en-US"/>
          </a:p>
        </p:txBody>
      </p:sp>
    </p:spTree>
    <p:extLst>
      <p:ext uri="{BB962C8B-B14F-4D97-AF65-F5344CB8AC3E}">
        <p14:creationId xmlns:p14="http://schemas.microsoft.com/office/powerpoint/2010/main" val="1129966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3477EE-23AE-C04E-ABC1-A0666BA4CD49}" type="datetimeFigureOut">
              <a:rPr lang="en-US" smtClean="0"/>
              <a:t>5/9/25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87FBF5-78A1-D14B-B73C-016464A25708}" type="slidenum">
              <a:rPr lang="en-US" smtClean="0"/>
              <a:t>‹#›</a:t>
            </a:fld>
            <a:endParaRPr lang="en-US"/>
          </a:p>
        </p:txBody>
      </p:sp>
    </p:spTree>
    <p:extLst>
      <p:ext uri="{BB962C8B-B14F-4D97-AF65-F5344CB8AC3E}">
        <p14:creationId xmlns:p14="http://schemas.microsoft.com/office/powerpoint/2010/main" val="1792682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3477EE-23AE-C04E-ABC1-A0666BA4CD49}" type="datetimeFigureOut">
              <a:rPr lang="en-US" smtClean="0"/>
              <a:t>5/9/25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87FBF5-78A1-D14B-B73C-016464A25708}" type="slidenum">
              <a:rPr lang="en-US" smtClean="0"/>
              <a:t>‹#›</a:t>
            </a:fld>
            <a:endParaRPr lang="en-US"/>
          </a:p>
        </p:txBody>
      </p:sp>
    </p:spTree>
    <p:extLst>
      <p:ext uri="{BB962C8B-B14F-4D97-AF65-F5344CB8AC3E}">
        <p14:creationId xmlns:p14="http://schemas.microsoft.com/office/powerpoint/2010/main" val="664692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3477EE-23AE-C04E-ABC1-A0666BA4CD49}" type="datetimeFigureOut">
              <a:rPr lang="en-US" smtClean="0"/>
              <a:t>5/9/25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87FBF5-78A1-D14B-B73C-016464A25708}" type="slidenum">
              <a:rPr lang="en-US" smtClean="0"/>
              <a:t>‹#›</a:t>
            </a:fld>
            <a:endParaRPr lang="en-US"/>
          </a:p>
        </p:txBody>
      </p:sp>
    </p:spTree>
    <p:extLst>
      <p:ext uri="{BB962C8B-B14F-4D97-AF65-F5344CB8AC3E}">
        <p14:creationId xmlns:p14="http://schemas.microsoft.com/office/powerpoint/2010/main" val="1103975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D3477EE-23AE-C04E-ABC1-A0666BA4CD49}" type="datetimeFigureOut">
              <a:rPr lang="en-US" smtClean="0"/>
              <a:t>5/9/25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7FBF5-78A1-D14B-B73C-016464A25708}" type="slidenum">
              <a:rPr lang="en-US" smtClean="0"/>
              <a:t>‹#›</a:t>
            </a:fld>
            <a:endParaRPr lang="en-US"/>
          </a:p>
        </p:txBody>
      </p:sp>
    </p:spTree>
    <p:extLst>
      <p:ext uri="{BB962C8B-B14F-4D97-AF65-F5344CB8AC3E}">
        <p14:creationId xmlns:p14="http://schemas.microsoft.com/office/powerpoint/2010/main" val="3145195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D3477EE-23AE-C04E-ABC1-A0666BA4CD49}" type="datetimeFigureOut">
              <a:rPr lang="en-US" smtClean="0"/>
              <a:t>5/9/25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7FBF5-78A1-D14B-B73C-016464A25708}" type="slidenum">
              <a:rPr lang="en-US" smtClean="0"/>
              <a:t>‹#›</a:t>
            </a:fld>
            <a:endParaRPr lang="en-US"/>
          </a:p>
        </p:txBody>
      </p:sp>
    </p:spTree>
    <p:extLst>
      <p:ext uri="{BB962C8B-B14F-4D97-AF65-F5344CB8AC3E}">
        <p14:creationId xmlns:p14="http://schemas.microsoft.com/office/powerpoint/2010/main" val="3709636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6D3477EE-23AE-C04E-ABC1-A0666BA4CD49}" type="datetimeFigureOut">
              <a:rPr lang="en-US" smtClean="0"/>
              <a:t>5/9/25</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0F87FBF5-78A1-D14B-B73C-016464A25708}" type="slidenum">
              <a:rPr lang="en-US" smtClean="0"/>
              <a:t>‹#›</a:t>
            </a:fld>
            <a:endParaRPr lang="en-US"/>
          </a:p>
        </p:txBody>
      </p:sp>
    </p:spTree>
    <p:extLst>
      <p:ext uri="{BB962C8B-B14F-4D97-AF65-F5344CB8AC3E}">
        <p14:creationId xmlns:p14="http://schemas.microsoft.com/office/powerpoint/2010/main" val="372420458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diagramColors" Target="../diagrams/colors1.xml"/><Relationship Id="rId18" Type="http://schemas.openxmlformats.org/officeDocument/2006/relationships/image" Target="../media/image11.emf"/><Relationship Id="rId3" Type="http://schemas.openxmlformats.org/officeDocument/2006/relationships/image" Target="../media/image1.png"/><Relationship Id="rId7" Type="http://schemas.openxmlformats.org/officeDocument/2006/relationships/image" Target="../media/image5.emf"/><Relationship Id="rId12" Type="http://schemas.openxmlformats.org/officeDocument/2006/relationships/diagramQuickStyle" Target="../diagrams/quickStyle1.xml"/><Relationship Id="rId17" Type="http://schemas.openxmlformats.org/officeDocument/2006/relationships/image" Target="../media/image10.emf"/><Relationship Id="rId2" Type="http://schemas.openxmlformats.org/officeDocument/2006/relationships/notesSlide" Target="../notesSlides/notesSlide1.xml"/><Relationship Id="rId16"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diagramLayout" Target="../diagrams/layout1.xml"/><Relationship Id="rId5" Type="http://schemas.openxmlformats.org/officeDocument/2006/relationships/image" Target="../media/image3.png"/><Relationship Id="rId15" Type="http://schemas.openxmlformats.org/officeDocument/2006/relationships/image" Target="../media/image8.emf"/><Relationship Id="rId10" Type="http://schemas.openxmlformats.org/officeDocument/2006/relationships/diagramData" Target="../diagrams/data1.xml"/><Relationship Id="rId4" Type="http://schemas.openxmlformats.org/officeDocument/2006/relationships/image" Target="../media/image2.png"/><Relationship Id="rId9" Type="http://schemas.openxmlformats.org/officeDocument/2006/relationships/image" Target="../media/image7.emf"/><Relationship Id="rId14"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2FD2BD-CC5E-901B-DA68-1BDFEE97BC59}"/>
              </a:ext>
            </a:extLst>
          </p:cNvPr>
          <p:cNvSpPr/>
          <p:nvPr/>
        </p:nvSpPr>
        <p:spPr>
          <a:xfrm>
            <a:off x="22890116" y="27968426"/>
            <a:ext cx="8686800" cy="46139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indent="-457200">
              <a:spcAft>
                <a:spcPts val="1200"/>
              </a:spcAft>
            </a:pPr>
            <a:r>
              <a:rPr lang="en-US" sz="14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[7] Watkins et al., (2023). Evidence of abrupt changes in sea ice dynamics in the East Greenland marginal ice zone. </a:t>
            </a:r>
            <a:r>
              <a:rPr lang="en-US" sz="1400" i="1"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Geophysical Research Letters</a:t>
            </a:r>
            <a:r>
              <a:rPr lang="en-US" sz="14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 50, e2023GL103558</a:t>
            </a:r>
          </a:p>
          <a:p>
            <a:pPr indent="-457200">
              <a:spcAft>
                <a:spcPts val="1200"/>
              </a:spcAft>
            </a:pPr>
            <a:r>
              <a:rPr lang="en-US"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[8] </a:t>
            </a:r>
            <a:r>
              <a:rPr lang="en-US" sz="14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Lopez-Acosta et al. (2024). Fram Strait sea ice floe segmentation and tracking from moderate-resolution optical imagery (Version 0.1) [Dataset]. Brown Digital Repository. </a:t>
            </a:r>
          </a:p>
          <a:p>
            <a:pPr indent="-457200">
              <a:spcAft>
                <a:spcPts val="1200"/>
              </a:spcAft>
            </a:pPr>
            <a:r>
              <a:rPr lang="en-US" sz="14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[9] Hatcher, S., Ahmed, A., Kim, M., &amp; Wilhelmus, M. M. (2022). SOIT: Satellite overpass identification tool [Computer software]. Zenodo. </a:t>
            </a:r>
          </a:p>
          <a:p>
            <a:pPr indent="-457200">
              <a:spcAft>
                <a:spcPts val="1200"/>
              </a:spcAft>
            </a:pPr>
            <a:r>
              <a:rPr lang="en-US" sz="14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[10] Hwang et al., (2017). Winter-to-summer transition of Arctic sea ice breakup and floe size distribution in the Beaufort Sea. </a:t>
            </a:r>
            <a:r>
              <a:rPr lang="en-US" sz="1400" i="1"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Elementa: Science of the Anthropocene</a:t>
            </a:r>
            <a:r>
              <a:rPr lang="en-US" sz="14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 5, 40.</a:t>
            </a:r>
          </a:p>
          <a:p>
            <a:pPr indent="-457200">
              <a:spcAft>
                <a:spcPts val="1200"/>
              </a:spcAft>
            </a:pPr>
            <a:r>
              <a:rPr lang="en-US"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[11] </a:t>
            </a:r>
            <a:r>
              <a:rPr lang="en-US" sz="14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Buckley et al., (2024). Seasonal evolution of the sea ice floe size distribution in the Beaufort Sea from 2 decades of MODIS data. </a:t>
            </a:r>
            <a:r>
              <a:rPr lang="en-US" sz="1400" i="1"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The Cryosphere</a:t>
            </a:r>
            <a:r>
              <a:rPr lang="en-US" sz="14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 18(11), 5031–5043.</a:t>
            </a:r>
          </a:p>
          <a:p>
            <a:pPr indent="-457200">
              <a:spcAft>
                <a:spcPts val="1200"/>
              </a:spcAft>
            </a:pPr>
            <a:r>
              <a:rPr lang="en-US"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[12] </a:t>
            </a:r>
            <a:r>
              <a:rPr lang="en-US" sz="1400"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Clauset</a:t>
            </a:r>
            <a:r>
              <a:rPr lang="en-US"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Aaron, Cosma </a:t>
            </a:r>
            <a:r>
              <a:rPr lang="en-US" sz="1400"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Rohilla</a:t>
            </a:r>
            <a:r>
              <a:rPr lang="en-US"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Shalizi, and M. E. J. Newman. “Power-Law Distributions in Empirical Data.” SIAM Review 51, no. 4 (November 4, 2009): 661–703. </a:t>
            </a:r>
          </a:p>
          <a:p>
            <a:pPr indent="-457200">
              <a:spcAft>
                <a:spcPts val="1200"/>
              </a:spcAft>
            </a:pPr>
            <a:r>
              <a:rPr lang="en-US" sz="14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[13] Alstott et al., (2014). </a:t>
            </a:r>
            <a:r>
              <a:rPr lang="en-US" sz="1400" dirty="0" err="1">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powerlaw</a:t>
            </a:r>
            <a:r>
              <a:rPr lang="en-US" sz="14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 A Python Package for Analysis of Heavy-Tailed Distributions. </a:t>
            </a:r>
            <a:r>
              <a:rPr lang="en-US" sz="1400" i="1" dirty="0" err="1">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PLoS</a:t>
            </a:r>
            <a:r>
              <a:rPr lang="en-US" sz="1400" i="1"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 ONE</a:t>
            </a:r>
            <a:r>
              <a:rPr lang="en-US" sz="14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 9(1), e85777.</a:t>
            </a:r>
          </a:p>
          <a:p>
            <a:pPr indent="-457200">
              <a:spcAft>
                <a:spcPts val="1200"/>
              </a:spcAft>
            </a:pPr>
            <a:r>
              <a:rPr lang="en-US" sz="1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[14] </a:t>
            </a:r>
            <a:r>
              <a:rPr lang="en-US" sz="14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Watkins et al., (2024). Observing floe-scale sea ice motion in the Greenland Sea marginal ice zone during summer.</a:t>
            </a:r>
            <a:r>
              <a:rPr lang="en-US" sz="1400" i="1"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 Earth and Space Science Open Archive</a:t>
            </a:r>
            <a:r>
              <a:rPr lang="en-US" sz="1400" dirty="0">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rPr>
              <a:t> [Preprint]. </a:t>
            </a:r>
          </a:p>
        </p:txBody>
      </p:sp>
      <p:sp>
        <p:nvSpPr>
          <p:cNvPr id="7" name="Rectangle 6">
            <a:extLst>
              <a:ext uri="{FF2B5EF4-FFF2-40B4-BE49-F238E27FC236}">
                <a16:creationId xmlns:a16="http://schemas.microsoft.com/office/drawing/2014/main" id="{388F54ED-5055-2224-7DC7-7F07E640AF41}"/>
              </a:ext>
            </a:extLst>
          </p:cNvPr>
          <p:cNvSpPr/>
          <p:nvPr/>
        </p:nvSpPr>
        <p:spPr>
          <a:xfrm>
            <a:off x="495278" y="10916591"/>
            <a:ext cx="13430450" cy="6514632"/>
          </a:xfrm>
          <a:prstGeom prst="rect">
            <a:avLst/>
          </a:prstGeom>
          <a:solidFill>
            <a:schemeClr val="accent1">
              <a:lumMod val="75000"/>
              <a:alpha val="8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79AD2DD-907D-9591-AD90-1170551A905D}"/>
              </a:ext>
            </a:extLst>
          </p:cNvPr>
          <p:cNvSpPr txBox="1"/>
          <p:nvPr/>
        </p:nvSpPr>
        <p:spPr>
          <a:xfrm>
            <a:off x="14261395" y="27828000"/>
            <a:ext cx="8686800" cy="4616648"/>
          </a:xfrm>
          <a:prstGeom prst="rect">
            <a:avLst/>
          </a:prstGeom>
          <a:noFill/>
        </p:spPr>
        <p:txBody>
          <a:bodyPr wrap="square" numCol="1" spcCol="182880" rtlCol="0">
            <a:spAutoFit/>
          </a:bodyPr>
          <a:lstStyle/>
          <a:p>
            <a:pPr indent="-457200">
              <a:spcAft>
                <a:spcPts val="1200"/>
              </a:spcAft>
            </a:pPr>
            <a:r>
              <a:rPr lang="en-US" sz="2400" b="1" dirty="0">
                <a:latin typeface="Helvetica Neue" panose="02000503000000020004" pitchFamily="2" charset="0"/>
                <a:ea typeface="Helvetica Neue" panose="02000503000000020004" pitchFamily="2" charset="0"/>
                <a:cs typeface="Helvetica Neue" panose="02000503000000020004" pitchFamily="2" charset="0"/>
              </a:rPr>
              <a:t>References</a:t>
            </a:r>
          </a:p>
          <a:p>
            <a:pPr indent="-457200">
              <a:spcAft>
                <a:spcPts val="1200"/>
              </a:spcAft>
            </a:pP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[1] Squire, V. A. (2022). A prognosticative synopsis of contemporary marginal ice zone research. </a:t>
            </a:r>
            <a:r>
              <a:rPr lang="en-US" sz="1400" i="1" dirty="0">
                <a:effectLst/>
                <a:latin typeface="Helvetica Neue" panose="02000503000000020004" pitchFamily="2" charset="0"/>
                <a:ea typeface="Helvetica Neue" panose="02000503000000020004" pitchFamily="2" charset="0"/>
                <a:cs typeface="Helvetica Neue" panose="02000503000000020004" pitchFamily="2" charset="0"/>
              </a:rPr>
              <a:t>Philosophical Transactions of the Royal Society A: Mathematical, Physical and Engineering Sciences</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 </a:t>
            </a:r>
            <a:r>
              <a:rPr lang="en-US" sz="1400" i="1" dirty="0">
                <a:effectLst/>
                <a:latin typeface="Helvetica Neue" panose="02000503000000020004" pitchFamily="2" charset="0"/>
                <a:ea typeface="Helvetica Neue" panose="02000503000000020004" pitchFamily="2" charset="0"/>
                <a:cs typeface="Helvetica Neue" panose="02000503000000020004" pitchFamily="2" charset="0"/>
              </a:rPr>
              <a:t>380</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(2235), 20220094.</a:t>
            </a:r>
          </a:p>
          <a:p>
            <a:pPr indent="-457200">
              <a:spcAft>
                <a:spcPts val="1200"/>
              </a:spcAft>
            </a:pPr>
            <a:r>
              <a:rPr lang="en-US" sz="1400" dirty="0">
                <a:latin typeface="Helvetica Neue" panose="02000503000000020004" pitchFamily="2" charset="0"/>
                <a:ea typeface="Helvetica Neue" panose="02000503000000020004" pitchFamily="2" charset="0"/>
                <a:cs typeface="Helvetica Neue" panose="02000503000000020004" pitchFamily="2" charset="0"/>
              </a:rPr>
              <a:t>[2] </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Brenner et al., (2023). Scale‐Dependent Air‐Sea Exchange in the Polar Oceans: Floe‐Floe and Floe‐Flow Coupling in the Generation of Ice‐Ocean Boundary Layer Turbulence. </a:t>
            </a:r>
            <a:r>
              <a:rPr lang="en-US" sz="1400" i="1" dirty="0">
                <a:effectLst/>
                <a:latin typeface="Helvetica Neue" panose="02000503000000020004" pitchFamily="2" charset="0"/>
                <a:ea typeface="Helvetica Neue" panose="02000503000000020004" pitchFamily="2" charset="0"/>
                <a:cs typeface="Helvetica Neue" panose="02000503000000020004" pitchFamily="2" charset="0"/>
              </a:rPr>
              <a:t>Geophysical Research Letters</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 50(23), e2023GL105703.</a:t>
            </a:r>
          </a:p>
          <a:p>
            <a:pPr indent="-457200">
              <a:spcAft>
                <a:spcPts val="1200"/>
              </a:spcAft>
            </a:pP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[3] Kim et al., (2025). Characterization of sea ice kinematics over oceanic eddies. </a:t>
            </a:r>
            <a:r>
              <a:rPr lang="en-US" sz="1400" i="1" dirty="0">
                <a:effectLst/>
                <a:latin typeface="Helvetica Neue" panose="02000503000000020004" pitchFamily="2" charset="0"/>
                <a:ea typeface="Helvetica Neue" panose="02000503000000020004" pitchFamily="2" charset="0"/>
                <a:cs typeface="Helvetica Neue" panose="02000503000000020004" pitchFamily="2" charset="0"/>
              </a:rPr>
              <a:t>Journal of Fluid Mechanics</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 (in press)</a:t>
            </a:r>
          </a:p>
          <a:p>
            <a:pPr indent="-457200">
              <a:spcAft>
                <a:spcPts val="1200"/>
              </a:spcAft>
            </a:pPr>
            <a:r>
              <a:rPr lang="en-US" sz="1400" dirty="0">
                <a:latin typeface="Helvetica Neue" panose="02000503000000020004" pitchFamily="2" charset="0"/>
                <a:ea typeface="Helvetica Neue" panose="02000503000000020004" pitchFamily="2" charset="0"/>
                <a:cs typeface="Helvetica Neue" panose="02000503000000020004" pitchFamily="2" charset="0"/>
              </a:rPr>
              <a:t>[4] </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Lopez-Acosta et al., (2019). Ice Floe Tracker: An algorithm to automatically retrieve Lagrangian trajectories via feature matching from moderate-resolution visual imagery. </a:t>
            </a:r>
            <a:r>
              <a:rPr lang="en-US" sz="1400" i="1" dirty="0">
                <a:effectLst/>
                <a:latin typeface="Helvetica Neue" panose="02000503000000020004" pitchFamily="2" charset="0"/>
                <a:ea typeface="Helvetica Neue" panose="02000503000000020004" pitchFamily="2" charset="0"/>
                <a:cs typeface="Helvetica Neue" panose="02000503000000020004" pitchFamily="2" charset="0"/>
              </a:rPr>
              <a:t>Remote Sensing of Environment</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 </a:t>
            </a:r>
            <a:r>
              <a:rPr lang="en-US" sz="1400" i="1" dirty="0">
                <a:effectLst/>
                <a:latin typeface="Helvetica Neue" panose="02000503000000020004" pitchFamily="2" charset="0"/>
                <a:ea typeface="Helvetica Neue" panose="02000503000000020004" pitchFamily="2" charset="0"/>
                <a:cs typeface="Helvetica Neue" panose="02000503000000020004" pitchFamily="2" charset="0"/>
              </a:rPr>
              <a:t>234</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(111406), pp1–15.</a:t>
            </a:r>
          </a:p>
          <a:p>
            <a:pPr indent="-457200">
              <a:spcAft>
                <a:spcPts val="1200"/>
              </a:spcAft>
            </a:pPr>
            <a:r>
              <a:rPr lang="en-US" sz="1400" dirty="0">
                <a:latin typeface="Helvetica Neue" panose="02000503000000020004" pitchFamily="2" charset="0"/>
                <a:ea typeface="Helvetica Neue" panose="02000503000000020004" pitchFamily="2" charset="0"/>
                <a:cs typeface="Helvetica Neue" panose="02000503000000020004" pitchFamily="2" charset="0"/>
              </a:rPr>
              <a:t>[5] </a:t>
            </a:r>
            <a:r>
              <a:rPr lang="en-US" sz="1400" dirty="0" err="1">
                <a:effectLst/>
                <a:latin typeface="Helvetica Neue" panose="02000503000000020004" pitchFamily="2" charset="0"/>
                <a:ea typeface="Helvetica Neue" panose="02000503000000020004" pitchFamily="2" charset="0"/>
                <a:cs typeface="Helvetica Neue" panose="02000503000000020004" pitchFamily="2" charset="0"/>
              </a:rPr>
              <a:t>Manucharyan</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 et al. (2022a). Spinning ice floes reveal intensification of mesoscale eddies in the western Arctic Ocean. </a:t>
            </a:r>
            <a:r>
              <a:rPr lang="en-US" sz="1400" i="1" dirty="0">
                <a:effectLst/>
                <a:latin typeface="Helvetica Neue" panose="02000503000000020004" pitchFamily="2" charset="0"/>
                <a:ea typeface="Helvetica Neue" panose="02000503000000020004" pitchFamily="2" charset="0"/>
                <a:cs typeface="Helvetica Neue" panose="02000503000000020004" pitchFamily="2" charset="0"/>
              </a:rPr>
              <a:t>Scientific Reports</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 </a:t>
            </a:r>
            <a:r>
              <a:rPr lang="en-US" sz="1400" i="1" dirty="0">
                <a:effectLst/>
                <a:latin typeface="Helvetica Neue" panose="02000503000000020004" pitchFamily="2" charset="0"/>
                <a:ea typeface="Helvetica Neue" panose="02000503000000020004" pitchFamily="2" charset="0"/>
                <a:cs typeface="Helvetica Neue" panose="02000503000000020004" pitchFamily="2" charset="0"/>
              </a:rPr>
              <a:t>12</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(7070). </a:t>
            </a:r>
          </a:p>
          <a:p>
            <a:pPr indent="-457200">
              <a:spcAft>
                <a:spcPts val="1200"/>
              </a:spcAft>
            </a:pP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[6] Lopez-Acosta (2021).</a:t>
            </a:r>
            <a:r>
              <a:rPr lang="en-US" sz="1400" i="1" dirty="0">
                <a:effectLst/>
                <a:latin typeface="Helvetica Neue" panose="02000503000000020004" pitchFamily="2" charset="0"/>
                <a:ea typeface="Helvetica Neue" panose="02000503000000020004" pitchFamily="2" charset="0"/>
                <a:cs typeface="Helvetica Neue" panose="02000503000000020004" pitchFamily="2" charset="0"/>
              </a:rPr>
              <a:t> </a:t>
            </a:r>
            <a:r>
              <a:rPr lang="en-US" sz="1400" dirty="0">
                <a:effectLst/>
                <a:latin typeface="Helvetica Neue" panose="02000503000000020004" pitchFamily="2" charset="0"/>
                <a:ea typeface="Helvetica Neue" panose="02000503000000020004" pitchFamily="2" charset="0"/>
                <a:cs typeface="Helvetica Neue" panose="02000503000000020004" pitchFamily="2" charset="0"/>
              </a:rPr>
              <a:t>Sea Ice Drift in Arctic Marginal Ice Zones Derived from Optical Satellite Imagery [PhD Thesis]. University of California Riverside.</a:t>
            </a:r>
          </a:p>
        </p:txBody>
      </p:sp>
      <p:sp>
        <p:nvSpPr>
          <p:cNvPr id="5" name="TextBox 4">
            <a:extLst>
              <a:ext uri="{FF2B5EF4-FFF2-40B4-BE49-F238E27FC236}">
                <a16:creationId xmlns:a16="http://schemas.microsoft.com/office/drawing/2014/main" id="{10FA86D2-E528-962A-7ABC-FF514FC14518}"/>
              </a:ext>
            </a:extLst>
          </p:cNvPr>
          <p:cNvSpPr txBox="1"/>
          <p:nvPr/>
        </p:nvSpPr>
        <p:spPr>
          <a:xfrm>
            <a:off x="415870" y="267483"/>
            <a:ext cx="43059458" cy="1200329"/>
          </a:xfrm>
          <a:prstGeom prst="rect">
            <a:avLst/>
          </a:prstGeom>
          <a:noFill/>
        </p:spPr>
        <p:txBody>
          <a:bodyPr wrap="square">
            <a:spAutoFit/>
          </a:bodyPr>
          <a:lstStyle/>
          <a:p>
            <a:pPr algn="ctr"/>
            <a:r>
              <a:rPr lang="en-US" sz="7200" dirty="0">
                <a:latin typeface="Helvetica Neue Medium" panose="02000503000000020004" pitchFamily="2" charset="0"/>
                <a:ea typeface="Helvetica Neue Medium" panose="02000503000000020004" pitchFamily="2" charset="0"/>
                <a:cs typeface="Helvetica Neue Medium" panose="02000503000000020004" pitchFamily="2" charset="0"/>
              </a:rPr>
              <a:t>Assessing Interannual Variability in Marginal Ice Zones</a:t>
            </a:r>
          </a:p>
        </p:txBody>
      </p:sp>
      <p:sp>
        <p:nvSpPr>
          <p:cNvPr id="12" name="TextBox 11">
            <a:extLst>
              <a:ext uri="{FF2B5EF4-FFF2-40B4-BE49-F238E27FC236}">
                <a16:creationId xmlns:a16="http://schemas.microsoft.com/office/drawing/2014/main" id="{51510A2D-87FB-4A74-FAF3-2B025BE278A1}"/>
              </a:ext>
            </a:extLst>
          </p:cNvPr>
          <p:cNvSpPr txBox="1"/>
          <p:nvPr/>
        </p:nvSpPr>
        <p:spPr>
          <a:xfrm>
            <a:off x="412279" y="1424890"/>
            <a:ext cx="41081893" cy="1569660"/>
          </a:xfrm>
          <a:prstGeom prst="rect">
            <a:avLst/>
          </a:prstGeom>
          <a:noFill/>
        </p:spPr>
        <p:txBody>
          <a:bodyPr wrap="square" rtlCol="0">
            <a:spAutoFit/>
          </a:bodyPr>
          <a:lstStyle/>
          <a:p>
            <a:pPr algn="ctr"/>
            <a:r>
              <a:rPr lang="en-US" sz="4800" baseline="30000" dirty="0">
                <a:latin typeface="Helvetica Neue Light" panose="02000403000000020004" pitchFamily="2" charset="0"/>
                <a:ea typeface="Helvetica Neue Light" panose="02000403000000020004" pitchFamily="2" charset="0"/>
              </a:rPr>
              <a:t>1</a:t>
            </a:r>
            <a:r>
              <a:rPr lang="en-US" sz="4800" dirty="0">
                <a:latin typeface="Helvetica Neue Light" panose="02000403000000020004" pitchFamily="2" charset="0"/>
                <a:ea typeface="Helvetica Neue Light" panose="02000403000000020004" pitchFamily="2" charset="0"/>
              </a:rPr>
              <a:t>Daniel M. Watkins, </a:t>
            </a:r>
            <a:r>
              <a:rPr lang="en-US" sz="4800" baseline="30000" dirty="0">
                <a:latin typeface="Helvetica Neue Light" panose="02000403000000020004" pitchFamily="2" charset="0"/>
                <a:ea typeface="Helvetica Neue Light" panose="02000403000000020004" pitchFamily="2" charset="0"/>
              </a:rPr>
              <a:t>2</a:t>
            </a:r>
            <a:r>
              <a:rPr lang="en-US" sz="4800" dirty="0">
                <a:latin typeface="Helvetica Neue Light" panose="02000403000000020004" pitchFamily="2" charset="0"/>
                <a:ea typeface="Helvetica Neue Light" panose="02000403000000020004" pitchFamily="2" charset="0"/>
              </a:rPr>
              <a:t>Jennifer K. Hutchings, </a:t>
            </a:r>
            <a:r>
              <a:rPr lang="en-US" sz="4800" baseline="30000" dirty="0">
                <a:latin typeface="Helvetica Neue Light" panose="02000403000000020004" pitchFamily="2" charset="0"/>
                <a:ea typeface="Helvetica Neue Light" panose="02000403000000020004" pitchFamily="2" charset="0"/>
              </a:rPr>
              <a:t>1</a:t>
            </a:r>
            <a:r>
              <a:rPr lang="en-US" sz="4800" dirty="0">
                <a:latin typeface="Helvetica Neue Light" panose="02000403000000020004" pitchFamily="2" charset="0"/>
                <a:ea typeface="Helvetica Neue Light" panose="02000403000000020004" pitchFamily="2" charset="0"/>
              </a:rPr>
              <a:t>Monica M. Wilhelmus</a:t>
            </a:r>
          </a:p>
          <a:p>
            <a:pPr algn="ctr"/>
            <a:r>
              <a:rPr lang="en-US" sz="2400" baseline="30000" dirty="0">
                <a:latin typeface="Helvetica Neue Light" panose="02000403000000020004" pitchFamily="2" charset="0"/>
                <a:ea typeface="Helvetica Neue Light" panose="02000403000000020004" pitchFamily="2" charset="0"/>
              </a:rPr>
              <a:t>1</a:t>
            </a:r>
            <a:r>
              <a:rPr lang="en-US" sz="2400" dirty="0">
                <a:latin typeface="Helvetica Neue Light" panose="02000403000000020004" pitchFamily="2" charset="0"/>
                <a:ea typeface="Helvetica Neue Light" panose="02000403000000020004" pitchFamily="2" charset="0"/>
              </a:rPr>
              <a:t>Center for Fluid Mechanics, Brown University, Providence, RI</a:t>
            </a:r>
          </a:p>
          <a:p>
            <a:pPr algn="ctr"/>
            <a:r>
              <a:rPr lang="en-US" sz="2400" baseline="30000" dirty="0">
                <a:latin typeface="Helvetica Neue Light" panose="02000403000000020004" pitchFamily="2" charset="0"/>
                <a:ea typeface="Helvetica Neue Light" panose="02000403000000020004" pitchFamily="2" charset="0"/>
              </a:rPr>
              <a:t>2</a:t>
            </a:r>
            <a:r>
              <a:rPr lang="en-US" sz="2400" dirty="0">
                <a:latin typeface="Helvetica Neue Light" panose="02000403000000020004" pitchFamily="2" charset="0"/>
                <a:ea typeface="Helvetica Neue Light" panose="02000403000000020004" pitchFamily="2" charset="0"/>
              </a:rPr>
              <a:t>College of Earth, Ocean, and Atmospheric Science, Oregon State University, Corvallis, OR</a:t>
            </a:r>
          </a:p>
        </p:txBody>
      </p:sp>
      <p:pic>
        <p:nvPicPr>
          <p:cNvPr id="1030" name="Picture 6">
            <a:extLst>
              <a:ext uri="{FF2B5EF4-FFF2-40B4-BE49-F238E27FC236}">
                <a16:creationId xmlns:a16="http://schemas.microsoft.com/office/drawing/2014/main" id="{01F65FD0-D28E-F263-CB0C-2768A065C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94" y="30761651"/>
            <a:ext cx="2015279" cy="16794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CB3BD374-FB8D-D2F3-F497-6987A67605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673" y="30843346"/>
            <a:ext cx="3450254" cy="15645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11FB70E-5E6B-EF89-723A-C1041E9C9776}"/>
              </a:ext>
            </a:extLst>
          </p:cNvPr>
          <p:cNvSpPr txBox="1"/>
          <p:nvPr/>
        </p:nvSpPr>
        <p:spPr>
          <a:xfrm>
            <a:off x="6483816" y="30394504"/>
            <a:ext cx="7424298" cy="2462213"/>
          </a:xfrm>
          <a:prstGeom prst="rect">
            <a:avLst/>
          </a:prstGeom>
          <a:noFill/>
        </p:spPr>
        <p:txBody>
          <a:bodyPr wrap="square">
            <a:spAutoFit/>
          </a:bodyPr>
          <a:lstStyle/>
          <a:p>
            <a:pPr algn="just"/>
            <a:r>
              <a:rPr lang="en-US" sz="2200" i="1" dirty="0">
                <a:solidFill>
                  <a:srgbClr val="000000"/>
                </a:solidFill>
                <a:latin typeface="Helvetica Neue Light" panose="02000403000000020004" pitchFamily="2" charset="0"/>
                <a:ea typeface="Helvetica Neue Light" panose="02000403000000020004" pitchFamily="2" charset="0"/>
                <a:cs typeface="Helvetica Neue" panose="02000503000000020004" pitchFamily="2" charset="0"/>
              </a:rPr>
              <a:t>Supported by the Office of Naval Research (ONR) Arctic Program (N00014-20-1-2753, N00014-22-1-2722, N00014-22-1-2741), ONR Multidisciplinary University Research Initiatives Program (N00014-23-1-2014), the ONR Young Investigator Program (N00014-24-1-2283), and NASA Science of Terra, Aqua and Suomi-NPP (20-TASNPP20-0202.</a:t>
            </a:r>
            <a:endParaRPr lang="en-US" sz="2200" i="1" dirty="0">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60" name="Rectangle 59">
            <a:extLst>
              <a:ext uri="{FF2B5EF4-FFF2-40B4-BE49-F238E27FC236}">
                <a16:creationId xmlns:a16="http://schemas.microsoft.com/office/drawing/2014/main" id="{D179537E-0EBE-0738-B0DB-1987A41B9B32}"/>
              </a:ext>
            </a:extLst>
          </p:cNvPr>
          <p:cNvSpPr/>
          <p:nvPr/>
        </p:nvSpPr>
        <p:spPr>
          <a:xfrm>
            <a:off x="31799510" y="28477938"/>
            <a:ext cx="11444556" cy="189108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27"/>
          </a:p>
        </p:txBody>
      </p:sp>
      <p:sp>
        <p:nvSpPr>
          <p:cNvPr id="61" name="TextBox 60">
            <a:extLst>
              <a:ext uri="{FF2B5EF4-FFF2-40B4-BE49-F238E27FC236}">
                <a16:creationId xmlns:a16="http://schemas.microsoft.com/office/drawing/2014/main" id="{6F168895-7EC1-9A92-2BEB-EFF3B1645754}"/>
              </a:ext>
            </a:extLst>
          </p:cNvPr>
          <p:cNvSpPr txBox="1"/>
          <p:nvPr/>
        </p:nvSpPr>
        <p:spPr>
          <a:xfrm>
            <a:off x="31930197" y="28552366"/>
            <a:ext cx="9499772" cy="1631216"/>
          </a:xfrm>
          <a:prstGeom prst="rect">
            <a:avLst/>
          </a:prstGeom>
          <a:noFill/>
        </p:spPr>
        <p:txBody>
          <a:bodyPr wrap="square" rtlCol="0">
            <a:spAutoFit/>
          </a:bodyPr>
          <a:lstStyle/>
          <a:p>
            <a:r>
              <a:rPr lang="en-US" sz="2800" b="1" dirty="0"/>
              <a:t>IceFloeTracker.jl</a:t>
            </a:r>
          </a:p>
          <a:p>
            <a:r>
              <a:rPr lang="en-US" sz="2400" dirty="0"/>
              <a:t>Registered Julia software package for optical satellite image processing,  sea ice segmentation, feature extraction, and ice floe tracking. Source code and example </a:t>
            </a:r>
            <a:r>
              <a:rPr lang="en-US" sz="2400" dirty="0" err="1"/>
              <a:t>Jupyter</a:t>
            </a:r>
            <a:r>
              <a:rPr lang="en-US" sz="2400" dirty="0"/>
              <a:t> notebooks available on GitHub.</a:t>
            </a:r>
          </a:p>
        </p:txBody>
      </p:sp>
      <p:pic>
        <p:nvPicPr>
          <p:cNvPr id="63" name="Picture 62">
            <a:extLst>
              <a:ext uri="{FF2B5EF4-FFF2-40B4-BE49-F238E27FC236}">
                <a16:creationId xmlns:a16="http://schemas.microsoft.com/office/drawing/2014/main" id="{27C02A65-D9D7-F32A-35DE-9B6DDA576D91}"/>
              </a:ext>
            </a:extLst>
          </p:cNvPr>
          <p:cNvPicPr>
            <a:picLocks noChangeAspect="1"/>
          </p:cNvPicPr>
          <p:nvPr/>
        </p:nvPicPr>
        <p:blipFill>
          <a:blip r:embed="rId5"/>
          <a:stretch>
            <a:fillRect/>
          </a:stretch>
        </p:blipFill>
        <p:spPr>
          <a:xfrm>
            <a:off x="41494172" y="28587063"/>
            <a:ext cx="1709190" cy="1709191"/>
          </a:xfrm>
          <a:prstGeom prst="rect">
            <a:avLst/>
          </a:prstGeom>
        </p:spPr>
      </p:pic>
      <p:sp>
        <p:nvSpPr>
          <p:cNvPr id="1077" name="Rectangle 1076">
            <a:extLst>
              <a:ext uri="{FF2B5EF4-FFF2-40B4-BE49-F238E27FC236}">
                <a16:creationId xmlns:a16="http://schemas.microsoft.com/office/drawing/2014/main" id="{B98AAE60-8655-A826-11AF-CA58D8277174}"/>
              </a:ext>
            </a:extLst>
          </p:cNvPr>
          <p:cNvSpPr/>
          <p:nvPr/>
        </p:nvSpPr>
        <p:spPr>
          <a:xfrm>
            <a:off x="31799509" y="30580495"/>
            <a:ext cx="11461903" cy="189108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27"/>
          </a:p>
        </p:txBody>
      </p:sp>
      <p:sp>
        <p:nvSpPr>
          <p:cNvPr id="1078" name="TextBox 1077">
            <a:extLst>
              <a:ext uri="{FF2B5EF4-FFF2-40B4-BE49-F238E27FC236}">
                <a16:creationId xmlns:a16="http://schemas.microsoft.com/office/drawing/2014/main" id="{D842B150-8758-589C-5133-9BCF2206E0F4}"/>
              </a:ext>
            </a:extLst>
          </p:cNvPr>
          <p:cNvSpPr txBox="1"/>
          <p:nvPr/>
        </p:nvSpPr>
        <p:spPr>
          <a:xfrm>
            <a:off x="31878269" y="30926203"/>
            <a:ext cx="9476059" cy="1261884"/>
          </a:xfrm>
          <a:prstGeom prst="rect">
            <a:avLst/>
          </a:prstGeom>
          <a:noFill/>
        </p:spPr>
        <p:txBody>
          <a:bodyPr wrap="square" rtlCol="0">
            <a:spAutoFit/>
          </a:bodyPr>
          <a:lstStyle/>
          <a:p>
            <a:r>
              <a:rPr lang="en-US" sz="2800" b="1" dirty="0"/>
              <a:t>The IFT Fram Strait Dataset</a:t>
            </a:r>
          </a:p>
          <a:p>
            <a:r>
              <a:rPr lang="en-US" sz="2400" dirty="0"/>
              <a:t>Processed MODIS satellite imagery, floe properties, and trajectories archived at the Brown Digital Repository.</a:t>
            </a:r>
          </a:p>
        </p:txBody>
      </p:sp>
      <p:pic>
        <p:nvPicPr>
          <p:cNvPr id="1080" name="Picture 1079">
            <a:extLst>
              <a:ext uri="{FF2B5EF4-FFF2-40B4-BE49-F238E27FC236}">
                <a16:creationId xmlns:a16="http://schemas.microsoft.com/office/drawing/2014/main" id="{62B94C57-7213-53BE-3918-F0C8375FB5B7}"/>
              </a:ext>
            </a:extLst>
          </p:cNvPr>
          <p:cNvPicPr>
            <a:picLocks noChangeAspect="1"/>
          </p:cNvPicPr>
          <p:nvPr/>
        </p:nvPicPr>
        <p:blipFill>
          <a:blip r:embed="rId6"/>
          <a:stretch>
            <a:fillRect/>
          </a:stretch>
        </p:blipFill>
        <p:spPr>
          <a:xfrm>
            <a:off x="41576921" y="30687535"/>
            <a:ext cx="1684491" cy="1699736"/>
          </a:xfrm>
          <a:prstGeom prst="rect">
            <a:avLst/>
          </a:prstGeom>
        </p:spPr>
      </p:pic>
      <p:grpSp>
        <p:nvGrpSpPr>
          <p:cNvPr id="1097" name="Group 1096">
            <a:extLst>
              <a:ext uri="{FF2B5EF4-FFF2-40B4-BE49-F238E27FC236}">
                <a16:creationId xmlns:a16="http://schemas.microsoft.com/office/drawing/2014/main" id="{D9E6A32D-4362-F750-4C5F-3581511DCCFB}"/>
              </a:ext>
            </a:extLst>
          </p:cNvPr>
          <p:cNvGrpSpPr/>
          <p:nvPr/>
        </p:nvGrpSpPr>
        <p:grpSpPr>
          <a:xfrm>
            <a:off x="495278" y="3328151"/>
            <a:ext cx="13412836" cy="7293841"/>
            <a:chOff x="448928" y="3939322"/>
            <a:chExt cx="13412836" cy="4918693"/>
          </a:xfrm>
        </p:grpSpPr>
        <p:sp>
          <p:nvSpPr>
            <p:cNvPr id="1095" name="Rectangle 1094">
              <a:extLst>
                <a:ext uri="{FF2B5EF4-FFF2-40B4-BE49-F238E27FC236}">
                  <a16:creationId xmlns:a16="http://schemas.microsoft.com/office/drawing/2014/main" id="{D273ED8F-C2AC-87C9-683E-B626C5A4C021}"/>
                </a:ext>
              </a:extLst>
            </p:cNvPr>
            <p:cNvSpPr/>
            <p:nvPr/>
          </p:nvSpPr>
          <p:spPr>
            <a:xfrm>
              <a:off x="448928" y="3939322"/>
              <a:ext cx="13412836" cy="4918693"/>
            </a:xfrm>
            <a:prstGeom prst="rect">
              <a:avLst/>
            </a:prstGeom>
            <a:solidFill>
              <a:schemeClr val="accent1">
                <a:lumMod val="20000"/>
                <a:lumOff val="80000"/>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TextBox 1081">
              <a:extLst>
                <a:ext uri="{FF2B5EF4-FFF2-40B4-BE49-F238E27FC236}">
                  <a16:creationId xmlns:a16="http://schemas.microsoft.com/office/drawing/2014/main" id="{E79093AC-EB31-8A2E-F165-8CD8910219E7}"/>
                </a:ext>
              </a:extLst>
            </p:cNvPr>
            <p:cNvSpPr txBox="1"/>
            <p:nvPr/>
          </p:nvSpPr>
          <p:spPr>
            <a:xfrm>
              <a:off x="600785" y="4105051"/>
              <a:ext cx="13042464" cy="4752963"/>
            </a:xfrm>
            <a:prstGeom prst="rect">
              <a:avLst/>
            </a:prstGeom>
            <a:noFill/>
          </p:spPr>
          <p:txBody>
            <a:bodyPr wrap="square" rtlCol="0">
              <a:spAutoFit/>
            </a:bodyPr>
            <a:lstStyle/>
            <a:p>
              <a:pPr algn="just"/>
              <a:r>
                <a:rPr lang="en-US" sz="3600" b="1" dirty="0">
                  <a:latin typeface="Helvetica Neue" panose="02000503000000020004" pitchFamily="2" charset="0"/>
                  <a:ea typeface="Helvetica Neue" panose="02000503000000020004" pitchFamily="2" charset="0"/>
                  <a:cs typeface="Helvetica Neue" panose="02000503000000020004" pitchFamily="2" charset="0"/>
                </a:rPr>
                <a:t>Background</a:t>
              </a:r>
              <a:r>
                <a:rPr lang="en-US" sz="3600" dirty="0">
                  <a:latin typeface="Helvetica Neue" panose="02000503000000020004" pitchFamily="2" charset="0"/>
                  <a:ea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Sea ice motion in marginal ice zones (MIZs, where sea ice is impacted by ocean waves)  is complex. Ice drift in MIZs is highly variable interannually and seasonally and thus is challenging to characterize with standard observations and models [1]. The size of individual pieces of ice—the floe scale—determines the relationship between sea ice and the scales of motion of the atmosphere and ocean [2, 3]. However, standard in situ and remote sensing ice observations calculate ice motion and floe shape properties separately. Previous work using the Ice Floe Tracker (IFT) algorithm [4] has leveraged long-term observations from NASA’s Moderate Resolution Imaging Spectroradiometer (MODIS) to jointly observe ice floe shapes and dynamics, measuring interannual variability in Beaufort Sea upper ocean energetics [5] and East Greenland ice dynamics [6, 7].</a:t>
              </a:r>
              <a:endParaRPr lang="en-US"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pSp>
      <p:pic>
        <p:nvPicPr>
          <p:cNvPr id="1084" name="Picture 1083">
            <a:extLst>
              <a:ext uri="{FF2B5EF4-FFF2-40B4-BE49-F238E27FC236}">
                <a16:creationId xmlns:a16="http://schemas.microsoft.com/office/drawing/2014/main" id="{78D073D6-442A-A28A-7F79-51B70FB374CC}"/>
              </a:ext>
            </a:extLst>
          </p:cNvPr>
          <p:cNvPicPr>
            <a:picLocks noChangeAspect="1"/>
          </p:cNvPicPr>
          <p:nvPr/>
        </p:nvPicPr>
        <p:blipFill>
          <a:blip r:embed="rId7"/>
          <a:srcRect l="4639" r="67348" b="36271"/>
          <a:stretch/>
        </p:blipFill>
        <p:spPr>
          <a:xfrm>
            <a:off x="14446934" y="3544310"/>
            <a:ext cx="5680002" cy="10498733"/>
          </a:xfrm>
          <a:prstGeom prst="rect">
            <a:avLst/>
          </a:prstGeom>
        </p:spPr>
      </p:pic>
      <p:sp>
        <p:nvSpPr>
          <p:cNvPr id="1032" name="Rectangle 1031">
            <a:extLst>
              <a:ext uri="{FF2B5EF4-FFF2-40B4-BE49-F238E27FC236}">
                <a16:creationId xmlns:a16="http://schemas.microsoft.com/office/drawing/2014/main" id="{E5FBA06E-304A-AA25-427D-39C163342A44}"/>
              </a:ext>
            </a:extLst>
          </p:cNvPr>
          <p:cNvSpPr/>
          <p:nvPr/>
        </p:nvSpPr>
        <p:spPr>
          <a:xfrm>
            <a:off x="14228924" y="3328151"/>
            <a:ext cx="17232427" cy="11308711"/>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27"/>
          </a:p>
        </p:txBody>
      </p:sp>
      <p:sp>
        <p:nvSpPr>
          <p:cNvPr id="1087" name="TextBox 1086">
            <a:extLst>
              <a:ext uri="{FF2B5EF4-FFF2-40B4-BE49-F238E27FC236}">
                <a16:creationId xmlns:a16="http://schemas.microsoft.com/office/drawing/2014/main" id="{2FA428E2-0A75-BE40-C48F-F58D2B04EEEE}"/>
              </a:ext>
            </a:extLst>
          </p:cNvPr>
          <p:cNvSpPr txBox="1"/>
          <p:nvPr/>
        </p:nvSpPr>
        <p:spPr>
          <a:xfrm>
            <a:off x="14466438" y="26402060"/>
            <a:ext cx="16770140" cy="1200329"/>
          </a:xfrm>
          <a:prstGeom prst="rect">
            <a:avLst/>
          </a:prstGeom>
          <a:noFill/>
        </p:spPr>
        <p:txBody>
          <a:bodyPr wrap="square" rtlCol="0">
            <a:spAutoFit/>
          </a:bodyPr>
          <a:lstStyle/>
          <a:p>
            <a:pPr algn="just"/>
            <a:r>
              <a:rPr lang="en-US" sz="2400" b="1" dirty="0">
                <a:latin typeface="Helvetica Neue" panose="02000503000000020004" pitchFamily="2" charset="0"/>
                <a:ea typeface="Helvetica Neue" panose="02000503000000020004" pitchFamily="2" charset="0"/>
                <a:cs typeface="Helvetica Neue" panose="02000503000000020004" pitchFamily="2" charset="0"/>
              </a:rPr>
              <a:t>Interannual variability of the FSD.</a:t>
            </a:r>
            <a:r>
              <a:rPr lang="en-US" sz="2400" dirty="0">
                <a:latin typeface="Helvetica Neue" panose="02000503000000020004" pitchFamily="2" charset="0"/>
                <a:ea typeface="Helvetica Neue" panose="02000503000000020004" pitchFamily="2" charset="0"/>
                <a:cs typeface="Helvetica Neue" panose="02000503000000020004" pitchFamily="2" charset="0"/>
              </a:rPr>
              <a:t> The FSD for 4 randomly selected days of year (DOY). Single year in blue, other years on the same DOY in gray, and binned across all years for the same DOY in black. Empirical estimates of the  probability density function (PDF) and the complimentary cumulative distribution function (CCDF) are solid; best fit with dashed lines.</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91" name="TextBox 1090">
            <a:extLst>
              <a:ext uri="{FF2B5EF4-FFF2-40B4-BE49-F238E27FC236}">
                <a16:creationId xmlns:a16="http://schemas.microsoft.com/office/drawing/2014/main" id="{B3274168-43BD-0565-C6FF-AD9BAE747FEA}"/>
              </a:ext>
            </a:extLst>
          </p:cNvPr>
          <p:cNvSpPr txBox="1"/>
          <p:nvPr/>
        </p:nvSpPr>
        <p:spPr>
          <a:xfrm>
            <a:off x="626348" y="23377718"/>
            <a:ext cx="13063252" cy="7248138"/>
          </a:xfrm>
          <a:prstGeom prst="rect">
            <a:avLst/>
          </a:prstGeom>
          <a:noFill/>
        </p:spPr>
        <p:txBody>
          <a:bodyPr wrap="square" rtlCol="0">
            <a:spAutoFit/>
          </a:bodyPr>
          <a:lstStyle/>
          <a:p>
            <a:pPr algn="ctr">
              <a:spcAft>
                <a:spcPts val="500"/>
              </a:spcAft>
            </a:pPr>
            <a:r>
              <a:rPr lang="en-US" sz="3200" b="1" dirty="0">
                <a:latin typeface="Helvetica Neue" panose="02000503000000020004" pitchFamily="2" charset="0"/>
                <a:ea typeface="Helvetica Neue" panose="02000503000000020004" pitchFamily="2" charset="0"/>
                <a:cs typeface="Helvetica Neue" panose="02000503000000020004" pitchFamily="2" charset="0"/>
              </a:rPr>
              <a:t>The Ice Floe Tracker (IFT) Algorithm</a:t>
            </a:r>
            <a:r>
              <a:rPr lang="en-US" sz="3200" dirty="0">
                <a:latin typeface="Helvetica Neue" panose="02000503000000020004" pitchFamily="2" charset="0"/>
                <a:ea typeface="Helvetica Neue" panose="02000503000000020004" pitchFamily="2" charset="0"/>
                <a:cs typeface="Helvetica Neue" panose="02000503000000020004" pitchFamily="2" charset="0"/>
              </a:rPr>
              <a:t> </a:t>
            </a:r>
            <a:endParaRPr lang="en-US" sz="2400" i="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lgn="just">
              <a:spcAft>
                <a:spcPts val="500"/>
              </a:spcAft>
              <a:buFont typeface="Arial" panose="020B0604020202020204" pitchFamily="34" charset="0"/>
              <a:buChar char="•"/>
            </a:pPr>
            <a:r>
              <a:rPr lang="en-US" sz="2400" b="1" i="1" dirty="0">
                <a:latin typeface="Helvetica Neue" panose="02000503000000020004" pitchFamily="2" charset="0"/>
                <a:ea typeface="Helvetica Neue" panose="02000503000000020004" pitchFamily="2" charset="0"/>
                <a:cs typeface="Helvetica Neue" panose="02000503000000020004" pitchFamily="2" charset="0"/>
              </a:rPr>
              <a:t>Data</a:t>
            </a:r>
            <a:r>
              <a:rPr lang="en-US" sz="2400" b="1" dirty="0">
                <a:latin typeface="Helvetica Neue" panose="02000503000000020004" pitchFamily="2" charset="0"/>
                <a:ea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Daily mid-day near-real-time MODIS images from the </a:t>
            </a:r>
            <a:r>
              <a:rPr lang="en-US" sz="2400" i="1" dirty="0">
                <a:latin typeface="Helvetica Neue" panose="02000503000000020004" pitchFamily="2" charset="0"/>
                <a:ea typeface="Helvetica Neue" panose="02000503000000020004" pitchFamily="2" charset="0"/>
                <a:cs typeface="Helvetica Neue" panose="02000503000000020004" pitchFamily="2" charset="0"/>
              </a:rPr>
              <a:t>Aqua</a:t>
            </a:r>
            <a:r>
              <a:rPr lang="en-US" sz="2400" dirty="0">
                <a:latin typeface="Helvetica Neue" panose="02000503000000020004" pitchFamily="2" charset="0"/>
                <a:ea typeface="Helvetica Neue" panose="02000503000000020004" pitchFamily="2" charset="0"/>
                <a:cs typeface="Helvetica Neue" panose="02000503000000020004" pitchFamily="2" charset="0"/>
              </a:rPr>
              <a:t> and </a:t>
            </a:r>
            <a:r>
              <a:rPr lang="en-US" sz="2400" i="1" dirty="0">
                <a:latin typeface="Helvetica Neue" panose="02000503000000020004" pitchFamily="2" charset="0"/>
                <a:ea typeface="Helvetica Neue" panose="02000503000000020004" pitchFamily="2" charset="0"/>
                <a:cs typeface="Helvetica Neue" panose="02000503000000020004" pitchFamily="2" charset="0"/>
              </a:rPr>
              <a:t>Terra</a:t>
            </a:r>
            <a:r>
              <a:rPr lang="en-US" sz="2400" dirty="0">
                <a:latin typeface="Helvetica Neue" panose="02000503000000020004" pitchFamily="2" charset="0"/>
                <a:ea typeface="Helvetica Neue" panose="02000503000000020004" pitchFamily="2" charset="0"/>
                <a:cs typeface="Helvetica Neue" panose="02000503000000020004" pitchFamily="2" charset="0"/>
              </a:rPr>
              <a:t> satellites, color-corrected, calibrated reflectance “true color” (bands 1-4-3) and “false color” (bands 7-2-1). We obtain satellite overpass time using the Satellite Overpass Information Tool (SOIT) [9].</a:t>
            </a:r>
          </a:p>
          <a:p>
            <a:pPr marL="342900" indent="-342900" algn="just">
              <a:spcAft>
                <a:spcPts val="500"/>
              </a:spcAft>
              <a:buFont typeface="Arial" panose="020B0604020202020204" pitchFamily="34" charset="0"/>
              <a:buChar char="•"/>
            </a:pPr>
            <a:r>
              <a:rPr lang="en-US" sz="2400" b="1" i="1" dirty="0">
                <a:latin typeface="Helvetica Neue" panose="02000503000000020004" pitchFamily="2" charset="0"/>
                <a:ea typeface="Helvetica Neue" panose="02000503000000020004" pitchFamily="2" charset="0"/>
                <a:cs typeface="Helvetica Neue" panose="02000503000000020004" pitchFamily="2" charset="0"/>
              </a:rPr>
              <a:t>Masking and pre-processing</a:t>
            </a:r>
            <a:r>
              <a:rPr lang="en-US" sz="2400" b="1" dirty="0">
                <a:latin typeface="Helvetica Neue" panose="02000503000000020004" pitchFamily="2" charset="0"/>
                <a:ea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The IFT cloud mask covers only thick clouds, allowing ice floes under thin clouds to be identified. Pre-processing steps include sharpening, histogram adjustment, morphological operations, normalization, and binarization.</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lgn="just">
              <a:spcAft>
                <a:spcPts val="500"/>
              </a:spcAft>
              <a:buFont typeface="Arial" panose="020B0604020202020204" pitchFamily="34" charset="0"/>
              <a:buChar char="•"/>
            </a:pPr>
            <a:r>
              <a:rPr lang="en-US" sz="2400" b="1" i="1" dirty="0">
                <a:latin typeface="Helvetica Neue" panose="02000503000000020004" pitchFamily="2" charset="0"/>
                <a:ea typeface="Helvetica Neue" panose="02000503000000020004" pitchFamily="2" charset="0"/>
                <a:cs typeface="Helvetica Neue" panose="02000503000000020004" pitchFamily="2" charset="0"/>
              </a:rPr>
              <a:t>Segmentation</a:t>
            </a:r>
            <a:r>
              <a:rPr lang="en-US" sz="2400" b="1" dirty="0">
                <a:latin typeface="Helvetica Neue" panose="02000503000000020004" pitchFamily="2" charset="0"/>
                <a:ea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We apply multiple segmentation routines including </a:t>
            </a:r>
            <a:r>
              <a:rPr lang="en-US" sz="2400" i="1" dirty="0">
                <a:latin typeface="Helvetica Neue" panose="02000503000000020004" pitchFamily="2" charset="0"/>
                <a:ea typeface="Helvetica Neue" panose="02000503000000020004" pitchFamily="2" charset="0"/>
                <a:cs typeface="Helvetica Neue" panose="02000503000000020004" pitchFamily="2" charset="0"/>
              </a:rPr>
              <a:t>k-</a:t>
            </a:r>
            <a:r>
              <a:rPr lang="en-US" sz="2400" dirty="0">
                <a:latin typeface="Helvetica Neue" panose="02000503000000020004" pitchFamily="2" charset="0"/>
                <a:ea typeface="Helvetica Neue" panose="02000503000000020004" pitchFamily="2" charset="0"/>
                <a:cs typeface="Helvetica Neue" panose="02000503000000020004" pitchFamily="2" charset="0"/>
              </a:rPr>
              <a:t>means and watershed functions, and include two similar segmentation pipelines. Candidate floes identified in both pipelines are retained.</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lgn="just">
              <a:spcAft>
                <a:spcPts val="500"/>
              </a:spcAft>
              <a:buFont typeface="Arial" panose="020B0604020202020204" pitchFamily="34" charset="0"/>
              <a:buChar char="•"/>
            </a:pPr>
            <a:r>
              <a:rPr lang="en-US" sz="2400" b="1" i="1" dirty="0">
                <a:latin typeface="Helvetica Neue" panose="02000503000000020004" pitchFamily="2" charset="0"/>
                <a:ea typeface="Helvetica Neue" panose="02000503000000020004" pitchFamily="2" charset="0"/>
                <a:cs typeface="Helvetica Neue" panose="02000503000000020004" pitchFamily="2" charset="0"/>
              </a:rPr>
              <a:t>Tracking</a:t>
            </a:r>
            <a:r>
              <a:rPr lang="en-US" sz="2400" b="1" dirty="0">
                <a:latin typeface="Helvetica Neue" panose="02000503000000020004" pitchFamily="2" charset="0"/>
                <a:ea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Floe tracking is based on pairwise comparison of shape statistics, including geometric measures, correlation between boundary curves, and area disagreement after rotation.</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lgn="just">
              <a:spcAft>
                <a:spcPts val="500"/>
              </a:spcAft>
              <a:buFont typeface="Arial" panose="020B0604020202020204" pitchFamily="34" charset="0"/>
              <a:buChar char="•"/>
            </a:pPr>
            <a:r>
              <a:rPr lang="en-US" sz="2400" b="1" i="1" dirty="0">
                <a:latin typeface="Helvetica Neue" panose="02000503000000020004" pitchFamily="2" charset="0"/>
                <a:ea typeface="Helvetica Neue" panose="02000503000000020004" pitchFamily="2" charset="0"/>
                <a:cs typeface="Helvetica Neue" panose="02000503000000020004" pitchFamily="2" charset="0"/>
              </a:rPr>
              <a:t>Post-processing</a:t>
            </a:r>
            <a:r>
              <a:rPr lang="en-US" sz="2400" b="1" dirty="0">
                <a:latin typeface="Helvetica Neue" panose="02000503000000020004" pitchFamily="2" charset="0"/>
                <a:ea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Shape features and mean reflectance of tracked floes are used to train a logistic regression classifier, which we use screen non-tracked candidate floes. Including non-tracked quality-controlled floes increases the number of floes available for FSD analysis by more than an order of magnitude.</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algn="just"/>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10" name="Rectangle 1109">
            <a:extLst>
              <a:ext uri="{FF2B5EF4-FFF2-40B4-BE49-F238E27FC236}">
                <a16:creationId xmlns:a16="http://schemas.microsoft.com/office/drawing/2014/main" id="{78639033-4EB1-079F-7955-601B93E58CC6}"/>
              </a:ext>
            </a:extLst>
          </p:cNvPr>
          <p:cNvSpPr/>
          <p:nvPr/>
        </p:nvSpPr>
        <p:spPr>
          <a:xfrm>
            <a:off x="495768" y="17700542"/>
            <a:ext cx="13430449" cy="12554151"/>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27"/>
          </a:p>
        </p:txBody>
      </p:sp>
      <p:sp>
        <p:nvSpPr>
          <p:cNvPr id="1114" name="Rectangle 1113">
            <a:extLst>
              <a:ext uri="{FF2B5EF4-FFF2-40B4-BE49-F238E27FC236}">
                <a16:creationId xmlns:a16="http://schemas.microsoft.com/office/drawing/2014/main" id="{4ADDD295-AF5C-C0CF-7099-17F680080FC4}"/>
              </a:ext>
            </a:extLst>
          </p:cNvPr>
          <p:cNvSpPr/>
          <p:nvPr/>
        </p:nvSpPr>
        <p:spPr>
          <a:xfrm>
            <a:off x="31782162" y="3328150"/>
            <a:ext cx="11461903" cy="17550649"/>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27"/>
          </a:p>
        </p:txBody>
      </p:sp>
      <p:sp>
        <p:nvSpPr>
          <p:cNvPr id="1121" name="Rectangle 1120">
            <a:extLst>
              <a:ext uri="{FF2B5EF4-FFF2-40B4-BE49-F238E27FC236}">
                <a16:creationId xmlns:a16="http://schemas.microsoft.com/office/drawing/2014/main" id="{1D215222-FD6B-9078-E2DE-B49F6E75A294}"/>
              </a:ext>
            </a:extLst>
          </p:cNvPr>
          <p:cNvSpPr/>
          <p:nvPr/>
        </p:nvSpPr>
        <p:spPr>
          <a:xfrm>
            <a:off x="37860022" y="16487306"/>
            <a:ext cx="3720815" cy="2198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4" name="TextBox 1123">
            <a:extLst>
              <a:ext uri="{FF2B5EF4-FFF2-40B4-BE49-F238E27FC236}">
                <a16:creationId xmlns:a16="http://schemas.microsoft.com/office/drawing/2014/main" id="{F63E064A-E083-2413-0449-20FD553B0F8C}"/>
              </a:ext>
            </a:extLst>
          </p:cNvPr>
          <p:cNvSpPr txBox="1"/>
          <p:nvPr/>
        </p:nvSpPr>
        <p:spPr>
          <a:xfrm>
            <a:off x="32000677" y="3836176"/>
            <a:ext cx="11057092" cy="5755422"/>
          </a:xfrm>
          <a:prstGeom prst="rect">
            <a:avLst/>
          </a:prstGeom>
          <a:noFill/>
        </p:spPr>
        <p:txBody>
          <a:bodyPr wrap="square">
            <a:spAutoFit/>
          </a:bodyPr>
          <a:lstStyle/>
          <a:p>
            <a:pPr algn="ctr"/>
            <a:r>
              <a:rPr lang="en-US" sz="3200" b="1" dirty="0">
                <a:latin typeface="Helvetica Neue" panose="02000503000000020004" pitchFamily="2" charset="0"/>
                <a:ea typeface="Helvetica Neue" panose="02000503000000020004" pitchFamily="2" charset="0"/>
                <a:cs typeface="Helvetica Neue" panose="02000503000000020004" pitchFamily="2" charset="0"/>
              </a:rPr>
              <a:t>Seasonality and interannual variability in the MIZ</a:t>
            </a:r>
          </a:p>
          <a:p>
            <a:pPr algn="just"/>
            <a:r>
              <a:rPr lang="en-US" sz="2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The sea ice cover varies strongly in space and time. Observations of sea ice floe shapes from the IFT complement observations from standard long-term datasets such passive microwave estimates of sea ice concentration, offering an additional angle to track seasonal and interannual variability. In the Greenland Sea, the sea ice extent reaches its maximum in late March, then decreases only slightly until mid June. Thereafter the ice extent decreases sharply until the minimum in early September. The percentage of that ice cover in the MIZ (using the concentration-based definition) increases from 20% in May to over 60% in August. The IFT observations show that the number of detected ice floes has twin peaks, first in April and second in June, with the second likely indicating landfast ice breakup. The slope of the FSD steepens from April to late July, tracking the change in MIZ fraction. The steepening FSD slope indicates a relatively higher fraction of small floes versus large floes as the melt season progresses.</a:t>
            </a:r>
          </a:p>
        </p:txBody>
      </p:sp>
      <p:sp>
        <p:nvSpPr>
          <p:cNvPr id="1154" name="Rectangle 1153">
            <a:extLst>
              <a:ext uri="{FF2B5EF4-FFF2-40B4-BE49-F238E27FC236}">
                <a16:creationId xmlns:a16="http://schemas.microsoft.com/office/drawing/2014/main" id="{A4B289AC-BB96-D808-A765-021383096A07}"/>
              </a:ext>
            </a:extLst>
          </p:cNvPr>
          <p:cNvSpPr/>
          <p:nvPr/>
        </p:nvSpPr>
        <p:spPr>
          <a:xfrm>
            <a:off x="31799509" y="21212399"/>
            <a:ext cx="11461903" cy="7049000"/>
          </a:xfrm>
          <a:prstGeom prst="rect">
            <a:avLst/>
          </a:prstGeom>
          <a:solidFill>
            <a:schemeClr val="accent1">
              <a:lumMod val="75000"/>
              <a:alpha val="898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C07D98D4-8440-4E5D-D748-44799BF5A675}"/>
              </a:ext>
            </a:extLst>
          </p:cNvPr>
          <p:cNvSpPr txBox="1"/>
          <p:nvPr/>
        </p:nvSpPr>
        <p:spPr>
          <a:xfrm>
            <a:off x="31993297" y="21477054"/>
            <a:ext cx="11112742" cy="6709529"/>
          </a:xfrm>
          <a:prstGeom prst="rect">
            <a:avLst/>
          </a:prstGeom>
          <a:noFill/>
        </p:spPr>
        <p:txBody>
          <a:bodyPr wrap="square" rtlCol="0">
            <a:spAutoFit/>
          </a:bodyPr>
          <a:lstStyle/>
          <a:p>
            <a:pPr algn="just"/>
            <a:r>
              <a:rPr lang="en-US" sz="36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Future directions</a:t>
            </a:r>
            <a:r>
              <a:rPr lang="en-US" sz="3600" b="1" dirty="0">
                <a:solidFill>
                  <a:srgbClr val="F3BE2B"/>
                </a:solidFill>
                <a:latin typeface="Helvetica Neue" panose="02000503000000020004" pitchFamily="2" charset="0"/>
                <a:ea typeface="Helvetica Neue" panose="02000503000000020004" pitchFamily="2" charset="0"/>
                <a:cs typeface="Helvetica Neue" panose="02000503000000020004" pitchFamily="2" charset="0"/>
              </a:rPr>
              <a:t> </a:t>
            </a:r>
            <a:r>
              <a:rPr lang="en-US" sz="32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These results show the capability of the IFT for assessing variability of the FSD. We have extended the prototype version of the IFT used here into a new, open-source implementation of the IFT pipeline using Julia and Python, enabling efficient application of the algorithm over much broader regions.  We expect to release an expanded, updated version of the IFT dataset during Summer 2025. We see potential for using these floe-scale observations for the following:</a:t>
            </a:r>
          </a:p>
          <a:p>
            <a:pPr marL="457200" indent="-457200" algn="just">
              <a:spcAft>
                <a:spcPts val="600"/>
              </a:spcAft>
              <a:buFont typeface="Arial" panose="020B0604020202020204" pitchFamily="34" charset="0"/>
              <a:buChar char="•"/>
            </a:pPr>
            <a:r>
              <a:rPr lang="en-US"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Assessing spatial and temporal variation in FSD properties across the Arctic</a:t>
            </a:r>
          </a:p>
          <a:p>
            <a:pPr marL="457200" indent="-457200" algn="just">
              <a:spcAft>
                <a:spcPts val="600"/>
              </a:spcAft>
              <a:buFont typeface="Arial" panose="020B0604020202020204" pitchFamily="34" charset="0"/>
              <a:buChar char="•"/>
            </a:pPr>
            <a:r>
              <a:rPr lang="en-US"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Relating variability in the FSD with sea ice dynamics</a:t>
            </a:r>
          </a:p>
          <a:p>
            <a:pPr marL="457200" indent="-457200" algn="just">
              <a:spcAft>
                <a:spcPts val="600"/>
              </a:spcAft>
              <a:buFont typeface="Arial" panose="020B0604020202020204" pitchFamily="34" charset="0"/>
              <a:buChar char="•"/>
            </a:pPr>
            <a:r>
              <a:rPr lang="en-US" sz="3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Validating FSD parameterization in sea ice models</a:t>
            </a:r>
          </a:p>
        </p:txBody>
      </p:sp>
      <p:pic>
        <p:nvPicPr>
          <p:cNvPr id="3" name="Picture 4">
            <a:extLst>
              <a:ext uri="{FF2B5EF4-FFF2-40B4-BE49-F238E27FC236}">
                <a16:creationId xmlns:a16="http://schemas.microsoft.com/office/drawing/2014/main" id="{8D4B37CE-9E48-6470-2D56-A75A3AE5F3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55870" y="685631"/>
            <a:ext cx="3888195" cy="16589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F393744-47A7-EA9D-D4BC-798D5319BEC3}"/>
              </a:ext>
            </a:extLst>
          </p:cNvPr>
          <p:cNvSpPr txBox="1"/>
          <p:nvPr/>
        </p:nvSpPr>
        <p:spPr>
          <a:xfrm>
            <a:off x="786857" y="11195426"/>
            <a:ext cx="13042464" cy="5673348"/>
          </a:xfrm>
          <a:prstGeom prst="rect">
            <a:avLst/>
          </a:prstGeom>
          <a:noFill/>
        </p:spPr>
        <p:txBody>
          <a:bodyPr wrap="square" rtlCol="0">
            <a:spAutoFit/>
          </a:bodyPr>
          <a:lstStyle/>
          <a:p>
            <a:pPr algn="just"/>
            <a:r>
              <a:rPr lang="en-US" sz="36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Results</a:t>
            </a:r>
            <a:r>
              <a:rPr lang="en-US" sz="3600" b="1" dirty="0">
                <a:solidFill>
                  <a:srgbClr val="F3BE2B"/>
                </a:solidFill>
                <a:latin typeface="Helvetica Neue" panose="02000503000000020004" pitchFamily="2" charset="0"/>
                <a:ea typeface="Helvetica Neue" panose="02000503000000020004" pitchFamily="2" charset="0"/>
                <a:cs typeface="Helvetica Neue" panose="02000503000000020004" pitchFamily="2" charset="0"/>
              </a:rPr>
              <a:t> </a:t>
            </a:r>
            <a:r>
              <a:rPr lang="en-US" sz="32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 new version of the IFT ice segmentation and tracking dataset enables analysis of the floe size distribution (FSD) alongside floe-scale motion and rotation for the Fram Strait and Greenland Sea region [14]. We find:</a:t>
            </a:r>
          </a:p>
          <a:p>
            <a:pPr algn="just"/>
            <a:endParaRPr lang="en-US" sz="32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spcAft>
                <a:spcPts val="400"/>
              </a:spcAft>
              <a:buFont typeface="Arial" panose="020B0604020202020204" pitchFamily="34" charset="0"/>
              <a:buChar char="•"/>
            </a:pPr>
            <a:r>
              <a:rPr lang="en-US" sz="32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The FSD is best approximated by a parametric fit to an exponentially truncated power law distribution</a:t>
            </a:r>
          </a:p>
          <a:p>
            <a:pPr marL="457200" indent="-457200">
              <a:spcAft>
                <a:spcPts val="400"/>
              </a:spcAft>
              <a:buFont typeface="Arial" panose="020B0604020202020204" pitchFamily="34" charset="0"/>
              <a:buChar char="•"/>
            </a:pPr>
            <a:r>
              <a:rPr lang="en-US" sz="32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The slope of the FSD displays distinct seasonality with substantial interannual variability</a:t>
            </a:r>
          </a:p>
          <a:p>
            <a:pPr marL="457200" indent="-457200">
              <a:spcAft>
                <a:spcPts val="400"/>
              </a:spcAft>
              <a:buFont typeface="Arial" panose="020B0604020202020204" pitchFamily="34" charset="0"/>
              <a:buChar char="•"/>
            </a:pPr>
            <a:r>
              <a:rPr lang="en-US" sz="32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The number of detected floes consistently increases near the beginning of June, coincident with landfast ice breakup</a:t>
            </a:r>
          </a:p>
        </p:txBody>
      </p:sp>
      <p:sp>
        <p:nvSpPr>
          <p:cNvPr id="13" name="Rectangle 12">
            <a:extLst>
              <a:ext uri="{FF2B5EF4-FFF2-40B4-BE49-F238E27FC236}">
                <a16:creationId xmlns:a16="http://schemas.microsoft.com/office/drawing/2014/main" id="{2DB8F40D-D9B3-0CBF-BC14-9BD12EFB5259}"/>
              </a:ext>
            </a:extLst>
          </p:cNvPr>
          <p:cNvSpPr/>
          <p:nvPr/>
        </p:nvSpPr>
        <p:spPr>
          <a:xfrm>
            <a:off x="14305634" y="15193610"/>
            <a:ext cx="17114457" cy="12485279"/>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527"/>
          </a:p>
        </p:txBody>
      </p:sp>
      <p:pic>
        <p:nvPicPr>
          <p:cNvPr id="4" name="Picture 3">
            <a:extLst>
              <a:ext uri="{FF2B5EF4-FFF2-40B4-BE49-F238E27FC236}">
                <a16:creationId xmlns:a16="http://schemas.microsoft.com/office/drawing/2014/main" id="{3AAF83A5-E546-8275-4F80-E80EF9FC2371}"/>
              </a:ext>
            </a:extLst>
          </p:cNvPr>
          <p:cNvPicPr>
            <a:picLocks noChangeAspect="1"/>
          </p:cNvPicPr>
          <p:nvPr/>
        </p:nvPicPr>
        <p:blipFill>
          <a:blip r:embed="rId9"/>
          <a:stretch>
            <a:fillRect/>
          </a:stretch>
        </p:blipFill>
        <p:spPr>
          <a:xfrm>
            <a:off x="14764319" y="15449420"/>
            <a:ext cx="11058591" cy="10926940"/>
          </a:xfrm>
          <a:prstGeom prst="rect">
            <a:avLst/>
          </a:prstGeom>
        </p:spPr>
      </p:pic>
      <p:graphicFrame>
        <p:nvGraphicFramePr>
          <p:cNvPr id="6" name="Diagram 5">
            <a:extLst>
              <a:ext uri="{FF2B5EF4-FFF2-40B4-BE49-F238E27FC236}">
                <a16:creationId xmlns:a16="http://schemas.microsoft.com/office/drawing/2014/main" id="{C384F1A9-B6DC-E984-ED36-2B86079AA2EF}"/>
              </a:ext>
            </a:extLst>
          </p:cNvPr>
          <p:cNvGraphicFramePr/>
          <p:nvPr>
            <p:extLst>
              <p:ext uri="{D42A27DB-BD31-4B8C-83A1-F6EECF244321}">
                <p14:modId xmlns:p14="http://schemas.microsoft.com/office/powerpoint/2010/main" val="2253800911"/>
              </p:ext>
            </p:extLst>
          </p:nvPr>
        </p:nvGraphicFramePr>
        <p:xfrm>
          <a:off x="940722" y="17975717"/>
          <a:ext cx="12583886" cy="515581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7" name="Picture 16">
            <a:extLst>
              <a:ext uri="{FF2B5EF4-FFF2-40B4-BE49-F238E27FC236}">
                <a16:creationId xmlns:a16="http://schemas.microsoft.com/office/drawing/2014/main" id="{1DA6C265-B120-E4CC-9ED3-05D40350D336}"/>
              </a:ext>
            </a:extLst>
          </p:cNvPr>
          <p:cNvPicPr>
            <a:picLocks noChangeAspect="1"/>
          </p:cNvPicPr>
          <p:nvPr/>
        </p:nvPicPr>
        <p:blipFill>
          <a:blip r:embed="rId7"/>
          <a:srcRect t="63397" r="65078"/>
          <a:stretch/>
        </p:blipFill>
        <p:spPr>
          <a:xfrm>
            <a:off x="20037690" y="3785214"/>
            <a:ext cx="6417093" cy="5464897"/>
          </a:xfrm>
          <a:prstGeom prst="rect">
            <a:avLst/>
          </a:prstGeom>
        </p:spPr>
      </p:pic>
      <p:pic>
        <p:nvPicPr>
          <p:cNvPr id="20" name="Picture 19">
            <a:extLst>
              <a:ext uri="{FF2B5EF4-FFF2-40B4-BE49-F238E27FC236}">
                <a16:creationId xmlns:a16="http://schemas.microsoft.com/office/drawing/2014/main" id="{A1581BDC-00FD-6147-4029-2F83F1BCCAF5}"/>
              </a:ext>
            </a:extLst>
          </p:cNvPr>
          <p:cNvPicPr>
            <a:picLocks noChangeAspect="1"/>
          </p:cNvPicPr>
          <p:nvPr/>
        </p:nvPicPr>
        <p:blipFill>
          <a:blip r:embed="rId15"/>
          <a:srcRect l="54313" t="47226"/>
          <a:stretch/>
        </p:blipFill>
        <p:spPr>
          <a:xfrm>
            <a:off x="26724697" y="3962466"/>
            <a:ext cx="4717278" cy="5373371"/>
          </a:xfrm>
          <a:prstGeom prst="rect">
            <a:avLst/>
          </a:prstGeom>
        </p:spPr>
      </p:pic>
      <p:sp>
        <p:nvSpPr>
          <p:cNvPr id="22" name="TextBox 21">
            <a:extLst>
              <a:ext uri="{FF2B5EF4-FFF2-40B4-BE49-F238E27FC236}">
                <a16:creationId xmlns:a16="http://schemas.microsoft.com/office/drawing/2014/main" id="{3D34893E-CBB9-B690-4A3E-160D14859930}"/>
              </a:ext>
            </a:extLst>
          </p:cNvPr>
          <p:cNvSpPr txBox="1"/>
          <p:nvPr/>
        </p:nvSpPr>
        <p:spPr>
          <a:xfrm>
            <a:off x="21202232" y="3847771"/>
            <a:ext cx="404278" cy="523220"/>
          </a:xfrm>
          <a:prstGeom prst="rect">
            <a:avLst/>
          </a:prstGeom>
          <a:solidFill>
            <a:schemeClr val="bg1"/>
          </a:solidFill>
        </p:spPr>
        <p:txBody>
          <a:bodyPr wrap="none" rtlCol="0">
            <a:spAutoFit/>
          </a:bodyPr>
          <a:lstStyle/>
          <a:p>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rPr>
              <a:t>b</a:t>
            </a:r>
          </a:p>
        </p:txBody>
      </p:sp>
      <p:sp>
        <p:nvSpPr>
          <p:cNvPr id="23" name="TextBox 22">
            <a:extLst>
              <a:ext uri="{FF2B5EF4-FFF2-40B4-BE49-F238E27FC236}">
                <a16:creationId xmlns:a16="http://schemas.microsoft.com/office/drawing/2014/main" id="{E7981BEE-6FBD-2420-AE14-30A84A725E99}"/>
              </a:ext>
            </a:extLst>
          </p:cNvPr>
          <p:cNvSpPr txBox="1"/>
          <p:nvPr/>
        </p:nvSpPr>
        <p:spPr>
          <a:xfrm>
            <a:off x="26831761" y="3809983"/>
            <a:ext cx="385042" cy="523220"/>
          </a:xfrm>
          <a:prstGeom prst="rect">
            <a:avLst/>
          </a:prstGeom>
          <a:solidFill>
            <a:schemeClr val="bg1"/>
          </a:solidFill>
        </p:spPr>
        <p:txBody>
          <a:bodyPr wrap="none" rtlCol="0">
            <a:spAutoFit/>
          </a:bodyPr>
          <a:lstStyle/>
          <a:p>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rPr>
              <a:t>c</a:t>
            </a:r>
          </a:p>
        </p:txBody>
      </p:sp>
      <p:sp>
        <p:nvSpPr>
          <p:cNvPr id="24" name="TextBox 23">
            <a:extLst>
              <a:ext uri="{FF2B5EF4-FFF2-40B4-BE49-F238E27FC236}">
                <a16:creationId xmlns:a16="http://schemas.microsoft.com/office/drawing/2014/main" id="{8081A4A2-8CF3-349C-076C-A9D463BDABC4}"/>
              </a:ext>
            </a:extLst>
          </p:cNvPr>
          <p:cNvSpPr txBox="1"/>
          <p:nvPr/>
        </p:nvSpPr>
        <p:spPr>
          <a:xfrm>
            <a:off x="20257226" y="9426157"/>
            <a:ext cx="10979352" cy="5947782"/>
          </a:xfrm>
          <a:prstGeom prst="rect">
            <a:avLst/>
          </a:prstGeom>
          <a:noFill/>
        </p:spPr>
        <p:txBody>
          <a:bodyPr wrap="square" rtlCol="0">
            <a:spAutoFit/>
          </a:bodyPr>
          <a:lstStyle/>
          <a:p>
            <a:pPr algn="ctr">
              <a:spcAft>
                <a:spcPts val="500"/>
              </a:spcAft>
            </a:pPr>
            <a:r>
              <a:rPr lang="en-US" sz="3200" b="1" dirty="0">
                <a:latin typeface="Helvetica Neue" panose="02000503000000020004" pitchFamily="2" charset="0"/>
                <a:ea typeface="Helvetica Neue" panose="02000503000000020004" pitchFamily="2" charset="0"/>
                <a:cs typeface="Helvetica Neue" panose="02000503000000020004" pitchFamily="2" charset="0"/>
              </a:rPr>
              <a:t>The IFT Fram Strait Dataset</a:t>
            </a:r>
          </a:p>
          <a:p>
            <a:pPr algn="just">
              <a:spcAft>
                <a:spcPts val="500"/>
              </a:spcAft>
            </a:pPr>
            <a:r>
              <a:rPr lang="en-US" sz="2400" dirty="0">
                <a:latin typeface="Helvetica Neue" panose="02000503000000020004" pitchFamily="2" charset="0"/>
                <a:ea typeface="Helvetica Neue" panose="02000503000000020004" pitchFamily="2" charset="0"/>
                <a:cs typeface="Helvetica Neue" panose="02000503000000020004" pitchFamily="2" charset="0"/>
              </a:rPr>
              <a:t>The IFT Fram Strait Dataset contains twice-daily processed MODIS images from 2003-2020 for the months of Apr-Sep. Alongside the segmented clean and raw ice floe detections, we have archived the original </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truecolor</a:t>
            </a:r>
            <a:r>
              <a:rPr lang="en-US" sz="2400" dirty="0">
                <a:latin typeface="Helvetica Neue" panose="02000503000000020004" pitchFamily="2" charset="0"/>
                <a:ea typeface="Helvetica Neue" panose="02000503000000020004" pitchFamily="2" charset="0"/>
                <a:cs typeface="Helvetica Neue" panose="02000503000000020004" pitchFamily="2" charset="0"/>
              </a:rPr>
              <a:t> and </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falsecolor</a:t>
            </a:r>
            <a:r>
              <a:rPr lang="en-US" sz="2400" dirty="0">
                <a:latin typeface="Helvetica Neue" panose="02000503000000020004" pitchFamily="2" charset="0"/>
                <a:ea typeface="Helvetica Neue" panose="02000503000000020004" pitchFamily="2" charset="0"/>
                <a:cs typeface="Helvetica Neue" panose="02000503000000020004" pitchFamily="2" charset="0"/>
              </a:rPr>
              <a:t> MODIS images, tables of floe properties, and trajectories for tracked ice floes including displacement and rotation measurements. The dataset is available through the Brown Digital Repository ([8], see QR code below). Figures: (a) The study region spans from the Fram Strait to Scoresby Sound. Colors show the total count of detected objects per 25 km by 25 km bin. (b) Number of candidate objects (blue), objects classified as floes in the cleaned dataset (orange) by year, unique tracked floes (green) and measurements of floe rotation (pink). (c) Example trajectories of tracked floes from April 2014, showing floe boundaries and the positions over a 4-day period.</a:t>
            </a:r>
          </a:p>
          <a:p>
            <a:pPr algn="just">
              <a:spcAft>
                <a:spcPts val="500"/>
              </a:spcAft>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p>
            <a:pPr algn="just">
              <a:spcAft>
                <a:spcPts val="500"/>
              </a:spcAft>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E50C47EB-11A9-16B1-2882-57238EC4DAEB}"/>
              </a:ext>
            </a:extLst>
          </p:cNvPr>
          <p:cNvSpPr txBox="1"/>
          <p:nvPr/>
        </p:nvSpPr>
        <p:spPr>
          <a:xfrm>
            <a:off x="27593781" y="3887492"/>
            <a:ext cx="2861681" cy="461665"/>
          </a:xfrm>
          <a:prstGeom prst="rect">
            <a:avLst/>
          </a:prstGeom>
          <a:solidFill>
            <a:schemeClr val="bg1"/>
          </a:solidFill>
        </p:spPr>
        <p:txBody>
          <a:bodyPr wrap="none" rtlCol="0">
            <a:spAutoFit/>
          </a:bodyPr>
          <a:lstStyle/>
          <a:p>
            <a:r>
              <a:rPr lang="en-US" sz="2400" dirty="0">
                <a:latin typeface="Helvetica Neue Light" panose="02000403000000020004" pitchFamily="2" charset="0"/>
                <a:ea typeface="Helvetica Neue Light" panose="02000403000000020004" pitchFamily="2" charset="0"/>
                <a:cs typeface="Helvetica Neue Medium" panose="02000503000000020004" pitchFamily="2" charset="0"/>
              </a:rPr>
              <a:t>Example trajectories</a:t>
            </a:r>
            <a:endParaRPr lang="en-US" sz="2400" dirty="0">
              <a:latin typeface="Helvetica Neue Light" panose="02000403000000020004" pitchFamily="2" charset="0"/>
              <a:ea typeface="Helvetica Neue Light" panose="02000403000000020004" pitchFamily="2" charset="0"/>
              <a:cs typeface="Helvetica Neue Medium" panose="02000503000000020004" pitchFamily="2" charset="0"/>
            </a:endParaRP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9EF90672-2BF3-0613-E0FD-3F5CF47C3090}"/>
                  </a:ext>
                </a:extLst>
              </p:cNvPr>
              <p:cNvSpPr txBox="1"/>
              <p:nvPr/>
            </p:nvSpPr>
            <p:spPr>
              <a:xfrm>
                <a:off x="25995560" y="15429502"/>
                <a:ext cx="5017840" cy="11392221"/>
              </a:xfrm>
              <a:prstGeom prst="rect">
                <a:avLst/>
              </a:prstGeom>
              <a:noFill/>
            </p:spPr>
            <p:txBody>
              <a:bodyPr wrap="square" rtlCol="0">
                <a:spAutoFit/>
              </a:bodyPr>
              <a:lstStyle/>
              <a:p>
                <a:pPr algn="ctr">
                  <a:spcAft>
                    <a:spcPts val="500"/>
                  </a:spcAft>
                </a:pPr>
                <a:r>
                  <a:rPr lang="en-US" sz="3200" b="1" dirty="0">
                    <a:latin typeface="Helvetica Neue" panose="02000503000000020004" pitchFamily="2" charset="0"/>
                    <a:ea typeface="Helvetica Neue" panose="02000503000000020004" pitchFamily="2" charset="0"/>
                    <a:cs typeface="Helvetica Neue" panose="02000503000000020004" pitchFamily="2" charset="0"/>
                  </a:rPr>
                  <a:t>Characterizing the FSD</a:t>
                </a:r>
              </a:p>
              <a:p>
                <a:pPr algn="just">
                  <a:spcAft>
                    <a:spcPts val="500"/>
                  </a:spcAft>
                </a:pPr>
                <a:r>
                  <a:rPr lang="en-US" sz="2400" dirty="0">
                    <a:latin typeface="Helvetica Neue" panose="02000503000000020004" pitchFamily="2" charset="0"/>
                    <a:ea typeface="Helvetica Neue" panose="02000503000000020004" pitchFamily="2" charset="0"/>
                    <a:cs typeface="Helvetica Neue" panose="02000503000000020004" pitchFamily="2" charset="0"/>
                  </a:rPr>
                  <a:t>The range and frequency of floe sizes is summarized by the FSD. The probability density function (PDF) of the FSD is often nearly linear in log-log space. Hence it is often summarized by a simple power-law fit:</a:t>
                </a:r>
              </a:p>
              <a:p>
                <a:pPr algn="just">
                  <a:spcAft>
                    <a:spcPts val="5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Helvetica Neue" panose="02000503000000020004" pitchFamily="2" charset="0"/>
                          <a:cs typeface="Helvetica Neue" panose="02000503000000020004" pitchFamily="2" charset="0"/>
                        </a:rPr>
                        <m:t>𝑝</m:t>
                      </m:r>
                      <m:d>
                        <m:dPr>
                          <m:ctrlPr>
                            <a:rPr lang="en-US" sz="2400" b="0"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2400" b="0" i="1" smtClean="0">
                              <a:latin typeface="Cambria Math" panose="02040503050406030204" pitchFamily="18" charset="0"/>
                              <a:ea typeface="Helvetica Neue" panose="02000503000000020004" pitchFamily="2" charset="0"/>
                              <a:cs typeface="Helvetica Neue" panose="02000503000000020004" pitchFamily="2" charset="0"/>
                            </a:rPr>
                            <m:t>𝑥</m:t>
                          </m:r>
                        </m:e>
                      </m:d>
                      <m:r>
                        <a:rPr lang="en-US" sz="2400" i="1">
                          <a:latin typeface="Cambria Math" panose="02040503050406030204" pitchFamily="18" charset="0"/>
                          <a:ea typeface="Helvetica Neue" panose="02000503000000020004" pitchFamily="2" charset="0"/>
                          <a:cs typeface="Helvetica Neue" panose="02000503000000020004" pitchFamily="2" charset="0"/>
                        </a:rPr>
                        <m:t>∼</m:t>
                      </m:r>
                      <m:sSup>
                        <m:sSupPr>
                          <m:ctrlPr>
                            <a:rPr lang="en-US" sz="2400" b="0" i="1" smtClean="0">
                              <a:latin typeface="Cambria Math" panose="02040503050406030204" pitchFamily="18" charset="0"/>
                              <a:ea typeface="Helvetica Neue" panose="02000503000000020004" pitchFamily="2" charset="0"/>
                              <a:cs typeface="Helvetica Neue" panose="02000503000000020004" pitchFamily="2" charset="0"/>
                            </a:rPr>
                          </m:ctrlPr>
                        </m:sSupPr>
                        <m:e>
                          <m:r>
                            <a:rPr lang="en-US" sz="2400" b="0" i="1" smtClean="0">
                              <a:latin typeface="Cambria Math" panose="02040503050406030204" pitchFamily="18" charset="0"/>
                              <a:ea typeface="Helvetica Neue" panose="02000503000000020004" pitchFamily="2" charset="0"/>
                              <a:cs typeface="Helvetica Neue" panose="02000503000000020004" pitchFamily="2" charset="0"/>
                            </a:rPr>
                            <m:t>𝑥</m:t>
                          </m:r>
                        </m:e>
                        <m:sup>
                          <m:r>
                            <a:rPr lang="en-US" sz="2400" b="0" i="1" smtClean="0">
                              <a:latin typeface="Cambria Math" panose="02040503050406030204" pitchFamily="18" charset="0"/>
                              <a:ea typeface="Helvetica Neue" panose="02000503000000020004" pitchFamily="2" charset="0"/>
                              <a:cs typeface="Helvetica Neue" panose="02000503000000020004" pitchFamily="2" charset="0"/>
                            </a:rPr>
                            <m:t>−</m:t>
                          </m:r>
                          <m:r>
                            <a:rPr lang="en-US" sz="2400" b="0" i="1" smtClean="0">
                              <a:latin typeface="Cambria Math" panose="02040503050406030204" pitchFamily="18" charset="0"/>
                              <a:ea typeface="Helvetica Neue" panose="02000503000000020004" pitchFamily="2" charset="0"/>
                              <a:cs typeface="Helvetica Neue" panose="02000503000000020004" pitchFamily="2" charset="0"/>
                            </a:rPr>
                            <m:t>𝛼</m:t>
                          </m:r>
                        </m:sup>
                      </m:sSup>
                    </m:oMath>
                  </m:oMathPara>
                </a14:m>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algn="just">
                  <a:spcAft>
                    <a:spcPts val="500"/>
                  </a:spcAft>
                </a:pPr>
                <a:r>
                  <a:rPr lang="en-US" sz="2400" dirty="0">
                    <a:latin typeface="Helvetica Neue" panose="02000503000000020004" pitchFamily="2" charset="0"/>
                    <a:ea typeface="Helvetica Neue" panose="02000503000000020004" pitchFamily="2" charset="0"/>
                    <a:cs typeface="Helvetica Neue" panose="02000503000000020004" pitchFamily="2" charset="0"/>
                  </a:rPr>
                  <a:t>The parameter ⍺ is the power-law slope. Observations show that (1) is not always a good fit [9, 10]. Following [11, 12] we used log-likelihood ratios to evaluate the power law vs. the lognormal distribution and the truncated power law, given by</a:t>
                </a:r>
              </a:p>
              <a:p>
                <a:pPr algn="just">
                  <a:spcAft>
                    <a:spcPts val="5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Helvetica Neue" panose="02000503000000020004" pitchFamily="2" charset="0"/>
                          <a:cs typeface="Helvetica Neue" panose="02000503000000020004" pitchFamily="2" charset="0"/>
                        </a:rPr>
                        <m:t>𝑝</m:t>
                      </m:r>
                      <m:d>
                        <m:dPr>
                          <m:ctrlPr>
                            <a:rPr lang="en-US" sz="2400" b="0"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2400" b="0" i="1" smtClean="0">
                              <a:latin typeface="Cambria Math" panose="02040503050406030204" pitchFamily="18" charset="0"/>
                              <a:ea typeface="Helvetica Neue" panose="02000503000000020004" pitchFamily="2" charset="0"/>
                              <a:cs typeface="Helvetica Neue" panose="02000503000000020004" pitchFamily="2" charset="0"/>
                            </a:rPr>
                            <m:t>𝑥</m:t>
                          </m:r>
                        </m:e>
                      </m:d>
                      <m:r>
                        <a:rPr lang="en-US" sz="2400" i="1">
                          <a:latin typeface="Cambria Math" panose="02040503050406030204" pitchFamily="18" charset="0"/>
                          <a:ea typeface="Helvetica Neue" panose="02000503000000020004" pitchFamily="2" charset="0"/>
                          <a:cs typeface="Helvetica Neue" panose="02000503000000020004" pitchFamily="2" charset="0"/>
                        </a:rPr>
                        <m:t>∼</m:t>
                      </m:r>
                      <m:sSup>
                        <m:sSupPr>
                          <m:ctrlPr>
                            <a:rPr lang="en-US" sz="2400" b="0" i="1" smtClean="0">
                              <a:latin typeface="Cambria Math" panose="02040503050406030204" pitchFamily="18" charset="0"/>
                              <a:ea typeface="Helvetica Neue" panose="02000503000000020004" pitchFamily="2" charset="0"/>
                              <a:cs typeface="Helvetica Neue" panose="02000503000000020004" pitchFamily="2" charset="0"/>
                            </a:rPr>
                          </m:ctrlPr>
                        </m:sSupPr>
                        <m:e>
                          <m:r>
                            <a:rPr lang="en-US" sz="2400" b="0" i="1" smtClean="0">
                              <a:latin typeface="Cambria Math" panose="02040503050406030204" pitchFamily="18" charset="0"/>
                              <a:ea typeface="Helvetica Neue" panose="02000503000000020004" pitchFamily="2" charset="0"/>
                              <a:cs typeface="Helvetica Neue" panose="02000503000000020004" pitchFamily="2" charset="0"/>
                            </a:rPr>
                            <m:t>𝑥</m:t>
                          </m:r>
                        </m:e>
                        <m:sup>
                          <m:r>
                            <a:rPr lang="en-US" sz="2400" b="0" i="1" smtClean="0">
                              <a:latin typeface="Cambria Math" panose="02040503050406030204" pitchFamily="18" charset="0"/>
                              <a:ea typeface="Helvetica Neue" panose="02000503000000020004" pitchFamily="2" charset="0"/>
                              <a:cs typeface="Helvetica Neue" panose="02000503000000020004" pitchFamily="2" charset="0"/>
                            </a:rPr>
                            <m:t>−</m:t>
                          </m:r>
                          <m:r>
                            <a:rPr lang="en-US" sz="2400" b="0" i="1" smtClean="0">
                              <a:latin typeface="Cambria Math" panose="02040503050406030204" pitchFamily="18" charset="0"/>
                              <a:ea typeface="Helvetica Neue" panose="02000503000000020004" pitchFamily="2" charset="0"/>
                              <a:cs typeface="Helvetica Neue" panose="02000503000000020004" pitchFamily="2" charset="0"/>
                            </a:rPr>
                            <m:t>𝛼</m:t>
                          </m:r>
                        </m:sup>
                      </m:sSup>
                      <m:sSup>
                        <m:sSupPr>
                          <m:ctrlPr>
                            <a:rPr lang="en-US" sz="2400" b="0" i="1" smtClean="0">
                              <a:latin typeface="Cambria Math" panose="02040503050406030204" pitchFamily="18" charset="0"/>
                              <a:ea typeface="Helvetica Neue" panose="02000503000000020004" pitchFamily="2" charset="0"/>
                              <a:cs typeface="Helvetica Neue" panose="02000503000000020004" pitchFamily="2" charset="0"/>
                            </a:rPr>
                          </m:ctrlPr>
                        </m:sSupPr>
                        <m:e>
                          <m:r>
                            <a:rPr lang="en-US" sz="2400" b="0" i="1" smtClean="0">
                              <a:latin typeface="Cambria Math" panose="02040503050406030204" pitchFamily="18" charset="0"/>
                              <a:ea typeface="Helvetica Neue" panose="02000503000000020004" pitchFamily="2" charset="0"/>
                              <a:cs typeface="Helvetica Neue" panose="02000503000000020004" pitchFamily="2" charset="0"/>
                            </a:rPr>
                            <m:t>𝑒</m:t>
                          </m:r>
                        </m:e>
                        <m:sup>
                          <m:r>
                            <a:rPr lang="en-US" sz="2400" b="0" i="1" smtClean="0">
                              <a:latin typeface="Cambria Math" panose="02040503050406030204" pitchFamily="18" charset="0"/>
                              <a:ea typeface="Helvetica Neue" panose="02000503000000020004" pitchFamily="2" charset="0"/>
                              <a:cs typeface="Helvetica Neue" panose="02000503000000020004" pitchFamily="2" charset="0"/>
                            </a:rPr>
                            <m:t>−</m:t>
                          </m:r>
                          <m:r>
                            <a:rPr lang="en-US" sz="2400" b="0" i="1" smtClean="0">
                              <a:latin typeface="Cambria Math" panose="02040503050406030204" pitchFamily="18" charset="0"/>
                              <a:ea typeface="Helvetica Neue" panose="02000503000000020004" pitchFamily="2" charset="0"/>
                              <a:cs typeface="Helvetica Neue" panose="02000503000000020004" pitchFamily="2" charset="0"/>
                            </a:rPr>
                            <m:t>𝜆</m:t>
                          </m:r>
                          <m:r>
                            <a:rPr lang="en-US" sz="2400" b="0" i="1" smtClean="0">
                              <a:latin typeface="Cambria Math" panose="02040503050406030204" pitchFamily="18" charset="0"/>
                              <a:ea typeface="Helvetica Neue" panose="02000503000000020004" pitchFamily="2" charset="0"/>
                              <a:cs typeface="Helvetica Neue" panose="02000503000000020004" pitchFamily="2" charset="0"/>
                            </a:rPr>
                            <m:t>𝑥</m:t>
                          </m:r>
                        </m:sup>
                      </m:sSup>
                    </m:oMath>
                  </m:oMathPara>
                </a14:m>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algn="just">
                  <a:spcAft>
                    <a:spcPts val="500"/>
                  </a:spcAft>
                </a:pPr>
                <a:r>
                  <a:rPr lang="en-US" sz="2400" dirty="0">
                    <a:latin typeface="Helvetica Neue" panose="02000503000000020004" pitchFamily="2" charset="0"/>
                    <a:ea typeface="Helvetica Neue" panose="02000503000000020004" pitchFamily="2" charset="0"/>
                    <a:cs typeface="Helvetica Neue" panose="02000503000000020004" pitchFamily="2" charset="0"/>
                  </a:rPr>
                  <a:t>Both the lognormal and truncated power law distributions have higher likelihood ratios than the standard power law. The truncated power law has higher likelihood than the lognormal distribution for the first part of the year (Apr-Jun), while the two distributions are equally likely after July. </a:t>
                </a:r>
              </a:p>
              <a:p>
                <a:pPr algn="just">
                  <a:spcAft>
                    <a:spcPts val="500"/>
                  </a:spcAft>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algn="just">
                  <a:spcAft>
                    <a:spcPts val="500"/>
                  </a:spcAft>
                </a:pP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27" name="TextBox 26">
                <a:extLst>
                  <a:ext uri="{FF2B5EF4-FFF2-40B4-BE49-F238E27FC236}">
                    <a16:creationId xmlns:a16="http://schemas.microsoft.com/office/drawing/2014/main" id="{9EF90672-2BF3-0613-E0FD-3F5CF47C3090}"/>
                  </a:ext>
                </a:extLst>
              </p:cNvPr>
              <p:cNvSpPr txBox="1">
                <a:spLocks noRot="1" noChangeAspect="1" noMove="1" noResize="1" noEditPoints="1" noAdjustHandles="1" noChangeArrowheads="1" noChangeShapeType="1" noTextEdit="1"/>
              </p:cNvSpPr>
              <p:nvPr/>
            </p:nvSpPr>
            <p:spPr>
              <a:xfrm>
                <a:off x="25995560" y="15429502"/>
                <a:ext cx="5017840" cy="11392221"/>
              </a:xfrm>
              <a:prstGeom prst="rect">
                <a:avLst/>
              </a:prstGeom>
              <a:blipFill>
                <a:blip r:embed="rId16"/>
                <a:stretch>
                  <a:fillRect l="-1763" t="-668" r="-1763"/>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77CD3F98-09D2-7B5F-46DD-D0BA265ED0B9}"/>
              </a:ext>
            </a:extLst>
          </p:cNvPr>
          <p:cNvSpPr txBox="1"/>
          <p:nvPr/>
        </p:nvSpPr>
        <p:spPr>
          <a:xfrm>
            <a:off x="31965675" y="18226593"/>
            <a:ext cx="11133670" cy="2677656"/>
          </a:xfrm>
          <a:prstGeom prst="rect">
            <a:avLst/>
          </a:prstGeom>
          <a:noFill/>
        </p:spPr>
        <p:txBody>
          <a:bodyPr wrap="square" rtlCol="0">
            <a:spAutoFit/>
          </a:bodyPr>
          <a:lstStyle/>
          <a:p>
            <a:pPr algn="just"/>
            <a:r>
              <a:rPr lang="en-US" sz="2400" b="1" dirty="0">
                <a:latin typeface="Helvetica Neue" panose="02000503000000020004" pitchFamily="2" charset="0"/>
                <a:ea typeface="Helvetica Neue" panose="02000503000000020004" pitchFamily="2" charset="0"/>
                <a:cs typeface="Helvetica Neue" panose="02000503000000020004" pitchFamily="2" charset="0"/>
              </a:rPr>
              <a:t>Measures of seasonal and interannual variability of the FSD.</a:t>
            </a:r>
            <a:r>
              <a:rPr lang="en-US" sz="2400" dirty="0">
                <a:latin typeface="Helvetica Neue" panose="02000503000000020004" pitchFamily="2" charset="0"/>
                <a:ea typeface="Helvetica Neue" panose="02000503000000020004" pitchFamily="2" charset="0"/>
                <a:cs typeface="Helvetica Neue" panose="02000503000000020004" pitchFamily="2" charset="0"/>
              </a:rPr>
              <a:t> (a) Number of floes detected in scene by day of year. (b) Sea ice extent from the NSIDC Climate Data Record of Sea Ice Concentration. Top: area of grid cells with SIC &gt; 15% in the study region. Bottom: Fraction of the sea ice extent with SIC between 15 and 85%. (c) Slope of the truncated power law for individual images (blue dots) and aggregated across all years by DOY (red dots). Box-and-whiskers show distribution of individual image estimates.</a:t>
            </a:r>
          </a:p>
        </p:txBody>
      </p:sp>
      <p:grpSp>
        <p:nvGrpSpPr>
          <p:cNvPr id="50" name="Group 49">
            <a:extLst>
              <a:ext uri="{FF2B5EF4-FFF2-40B4-BE49-F238E27FC236}">
                <a16:creationId xmlns:a16="http://schemas.microsoft.com/office/drawing/2014/main" id="{BF668A7F-3A5E-54BC-4BB9-ECE1BA33FC5D}"/>
              </a:ext>
            </a:extLst>
          </p:cNvPr>
          <p:cNvGrpSpPr/>
          <p:nvPr/>
        </p:nvGrpSpPr>
        <p:grpSpPr>
          <a:xfrm>
            <a:off x="32056050" y="9601204"/>
            <a:ext cx="10867205" cy="8398919"/>
            <a:chOff x="32184189" y="11506202"/>
            <a:chExt cx="10867205" cy="8398919"/>
          </a:xfrm>
        </p:grpSpPr>
        <p:pic>
          <p:nvPicPr>
            <p:cNvPr id="38" name="Picture 37">
              <a:extLst>
                <a:ext uri="{FF2B5EF4-FFF2-40B4-BE49-F238E27FC236}">
                  <a16:creationId xmlns:a16="http://schemas.microsoft.com/office/drawing/2014/main" id="{FED80171-1F03-EF5A-BA88-95442CC94F7A}"/>
                </a:ext>
              </a:extLst>
            </p:cNvPr>
            <p:cNvPicPr>
              <a:picLocks noChangeAspect="1"/>
            </p:cNvPicPr>
            <p:nvPr/>
          </p:nvPicPr>
          <p:blipFill>
            <a:blip r:embed="rId17"/>
            <a:srcRect t="327"/>
            <a:stretch/>
          </p:blipFill>
          <p:spPr>
            <a:xfrm>
              <a:off x="32523614" y="15895381"/>
              <a:ext cx="4197872" cy="4009740"/>
            </a:xfrm>
            <a:prstGeom prst="rect">
              <a:avLst/>
            </a:prstGeom>
          </p:spPr>
        </p:pic>
        <p:pic>
          <p:nvPicPr>
            <p:cNvPr id="18" name="Picture 17">
              <a:extLst>
                <a:ext uri="{FF2B5EF4-FFF2-40B4-BE49-F238E27FC236}">
                  <a16:creationId xmlns:a16="http://schemas.microsoft.com/office/drawing/2014/main" id="{7F9378F8-239B-39C6-8F67-FF1C6EDA34E1}"/>
                </a:ext>
              </a:extLst>
            </p:cNvPr>
            <p:cNvPicPr>
              <a:picLocks noChangeAspect="1"/>
            </p:cNvPicPr>
            <p:nvPr/>
          </p:nvPicPr>
          <p:blipFill>
            <a:blip r:embed="rId7"/>
            <a:srcRect l="33549" t="67291" r="31810"/>
            <a:stretch/>
          </p:blipFill>
          <p:spPr>
            <a:xfrm>
              <a:off x="32184189" y="12002574"/>
              <a:ext cx="4692308" cy="3599894"/>
            </a:xfrm>
            <a:prstGeom prst="rect">
              <a:avLst/>
            </a:prstGeom>
          </p:spPr>
        </p:pic>
        <p:sp>
          <p:nvSpPr>
            <p:cNvPr id="36" name="TextBox 35">
              <a:extLst>
                <a:ext uri="{FF2B5EF4-FFF2-40B4-BE49-F238E27FC236}">
                  <a16:creationId xmlns:a16="http://schemas.microsoft.com/office/drawing/2014/main" id="{95190D59-D52A-DCFA-718C-7B068DC1EEBD}"/>
                </a:ext>
              </a:extLst>
            </p:cNvPr>
            <p:cNvSpPr txBox="1"/>
            <p:nvPr/>
          </p:nvSpPr>
          <p:spPr>
            <a:xfrm>
              <a:off x="37727617" y="12005648"/>
              <a:ext cx="404278" cy="523220"/>
            </a:xfrm>
            <a:prstGeom prst="rect">
              <a:avLst/>
            </a:prstGeom>
            <a:solidFill>
              <a:schemeClr val="bg1"/>
            </a:solidFill>
          </p:spPr>
          <p:txBody>
            <a:bodyPr wrap="none" rtlCol="0">
              <a:spAutoFit/>
            </a:bodyPr>
            <a:lstStyle/>
            <a:p>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rPr>
                <a:t>b</a:t>
              </a:r>
            </a:p>
          </p:txBody>
        </p:sp>
        <p:sp>
          <p:nvSpPr>
            <p:cNvPr id="37" name="TextBox 36">
              <a:extLst>
                <a:ext uri="{FF2B5EF4-FFF2-40B4-BE49-F238E27FC236}">
                  <a16:creationId xmlns:a16="http://schemas.microsoft.com/office/drawing/2014/main" id="{9A31A33B-C5F4-F828-69ED-99C59B138AA0}"/>
                </a:ext>
              </a:extLst>
            </p:cNvPr>
            <p:cNvSpPr txBox="1"/>
            <p:nvPr/>
          </p:nvSpPr>
          <p:spPr>
            <a:xfrm>
              <a:off x="33186831" y="15633771"/>
              <a:ext cx="385042" cy="523220"/>
            </a:xfrm>
            <a:prstGeom prst="rect">
              <a:avLst/>
            </a:prstGeom>
            <a:solidFill>
              <a:schemeClr val="bg1"/>
            </a:solidFill>
          </p:spPr>
          <p:txBody>
            <a:bodyPr wrap="none" rtlCol="0">
              <a:spAutoFit/>
            </a:bodyPr>
            <a:lstStyle/>
            <a:p>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rPr>
                <a:t>c</a:t>
              </a:r>
            </a:p>
          </p:txBody>
        </p:sp>
        <p:sp>
          <p:nvSpPr>
            <p:cNvPr id="39" name="TextBox 38">
              <a:extLst>
                <a:ext uri="{FF2B5EF4-FFF2-40B4-BE49-F238E27FC236}">
                  <a16:creationId xmlns:a16="http://schemas.microsoft.com/office/drawing/2014/main" id="{A11B1930-5EA9-5654-FE6F-D643E61B8897}"/>
                </a:ext>
              </a:extLst>
            </p:cNvPr>
            <p:cNvSpPr txBox="1"/>
            <p:nvPr/>
          </p:nvSpPr>
          <p:spPr>
            <a:xfrm>
              <a:off x="33146473" y="11506202"/>
              <a:ext cx="385042" cy="523220"/>
            </a:xfrm>
            <a:prstGeom prst="rect">
              <a:avLst/>
            </a:prstGeom>
            <a:solidFill>
              <a:schemeClr val="bg1"/>
            </a:solidFill>
          </p:spPr>
          <p:txBody>
            <a:bodyPr wrap="none" rtlCol="0">
              <a:spAutoFit/>
            </a:bodyPr>
            <a:lstStyle/>
            <a:p>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rPr>
                <a:t>a</a:t>
              </a:r>
            </a:p>
          </p:txBody>
        </p:sp>
        <p:sp>
          <p:nvSpPr>
            <p:cNvPr id="44" name="TextBox 43">
              <a:extLst>
                <a:ext uri="{FF2B5EF4-FFF2-40B4-BE49-F238E27FC236}">
                  <a16:creationId xmlns:a16="http://schemas.microsoft.com/office/drawing/2014/main" id="{42EA3734-9BD6-E295-AC77-158F1D40BB91}"/>
                </a:ext>
              </a:extLst>
            </p:cNvPr>
            <p:cNvSpPr txBox="1"/>
            <p:nvPr/>
          </p:nvSpPr>
          <p:spPr>
            <a:xfrm>
              <a:off x="34112100" y="11552107"/>
              <a:ext cx="1577676" cy="461665"/>
            </a:xfrm>
            <a:prstGeom prst="rect">
              <a:avLst/>
            </a:prstGeom>
            <a:solidFill>
              <a:schemeClr val="bg1"/>
            </a:solidFill>
          </p:spPr>
          <p:txBody>
            <a:bodyPr wrap="none" rtlCol="0">
              <a:spAutoFit/>
            </a:bodyPr>
            <a:lstStyle/>
            <a:p>
              <a:r>
                <a:rPr lang="en-US" sz="2400" dirty="0">
                  <a:latin typeface="Helvetica Neue Light" panose="02000403000000020004" pitchFamily="2" charset="0"/>
                  <a:ea typeface="Helvetica Neue Light" panose="02000403000000020004" pitchFamily="2" charset="0"/>
                  <a:cs typeface="Helvetica Neue Medium" panose="02000503000000020004" pitchFamily="2" charset="0"/>
                </a:rPr>
                <a:t>Floe count</a:t>
              </a:r>
              <a:endParaRPr lang="en-US" sz="2400" dirty="0">
                <a:latin typeface="Helvetica Neue Light" panose="02000403000000020004" pitchFamily="2" charset="0"/>
                <a:ea typeface="Helvetica Neue Light" panose="02000403000000020004" pitchFamily="2" charset="0"/>
                <a:cs typeface="Helvetica Neue Medium" panose="02000503000000020004" pitchFamily="2" charset="0"/>
              </a:endParaRPr>
            </a:p>
          </p:txBody>
        </p:sp>
        <p:sp>
          <p:nvSpPr>
            <p:cNvPr id="46" name="Rectangle 45">
              <a:extLst>
                <a:ext uri="{FF2B5EF4-FFF2-40B4-BE49-F238E27FC236}">
                  <a16:creationId xmlns:a16="http://schemas.microsoft.com/office/drawing/2014/main" id="{39C54971-00DD-C4F5-BA76-B6D866C4F73F}"/>
                </a:ext>
              </a:extLst>
            </p:cNvPr>
            <p:cNvSpPr/>
            <p:nvPr/>
          </p:nvSpPr>
          <p:spPr>
            <a:xfrm>
              <a:off x="33571873" y="15602468"/>
              <a:ext cx="2724039" cy="5545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7D517EA3-10A4-45F8-9A1A-0FF769448702}"/>
                </a:ext>
              </a:extLst>
            </p:cNvPr>
            <p:cNvSpPr txBox="1"/>
            <p:nvPr/>
          </p:nvSpPr>
          <p:spPr>
            <a:xfrm>
              <a:off x="33874248" y="15695326"/>
              <a:ext cx="2363147" cy="461665"/>
            </a:xfrm>
            <a:prstGeom prst="rect">
              <a:avLst/>
            </a:prstGeom>
            <a:solidFill>
              <a:schemeClr val="bg1"/>
            </a:solidFill>
          </p:spPr>
          <p:txBody>
            <a:bodyPr wrap="none" rtlCol="0">
              <a:spAutoFit/>
            </a:bodyPr>
            <a:lstStyle/>
            <a:p>
              <a:r>
                <a:rPr lang="en-US" sz="2400" dirty="0">
                  <a:latin typeface="Helvetica Neue Light" panose="02000403000000020004" pitchFamily="2" charset="0"/>
                  <a:ea typeface="Helvetica Neue Light" panose="02000403000000020004" pitchFamily="2" charset="0"/>
                  <a:cs typeface="Helvetica Neue Medium" panose="02000503000000020004" pitchFamily="2" charset="0"/>
                </a:rPr>
                <a:t>Power law slope</a:t>
              </a:r>
              <a:endParaRPr lang="en-US" sz="2400" dirty="0">
                <a:latin typeface="Helvetica Neue Light" panose="02000403000000020004" pitchFamily="2" charset="0"/>
                <a:ea typeface="Helvetica Neue Light" panose="02000403000000020004" pitchFamily="2" charset="0"/>
                <a:cs typeface="Helvetica Neue Medium" panose="02000503000000020004" pitchFamily="2" charset="0"/>
              </a:endParaRPr>
            </a:p>
          </p:txBody>
        </p:sp>
        <p:sp>
          <p:nvSpPr>
            <p:cNvPr id="47" name="TextBox 46">
              <a:extLst>
                <a:ext uri="{FF2B5EF4-FFF2-40B4-BE49-F238E27FC236}">
                  <a16:creationId xmlns:a16="http://schemas.microsoft.com/office/drawing/2014/main" id="{F448845D-DEC7-9F88-BA37-0E1F420DD5D1}"/>
                </a:ext>
              </a:extLst>
            </p:cNvPr>
            <p:cNvSpPr txBox="1"/>
            <p:nvPr/>
          </p:nvSpPr>
          <p:spPr>
            <a:xfrm>
              <a:off x="38597524" y="12037848"/>
              <a:ext cx="4037772" cy="461665"/>
            </a:xfrm>
            <a:prstGeom prst="rect">
              <a:avLst/>
            </a:prstGeom>
            <a:solidFill>
              <a:schemeClr val="bg1"/>
            </a:solidFill>
          </p:spPr>
          <p:txBody>
            <a:bodyPr wrap="none" rtlCol="0">
              <a:spAutoFit/>
            </a:bodyPr>
            <a:lstStyle/>
            <a:p>
              <a:r>
                <a:rPr lang="en-US" sz="2400" dirty="0">
                  <a:latin typeface="Helvetica Neue Light" panose="02000403000000020004" pitchFamily="2" charset="0"/>
                  <a:ea typeface="Helvetica Neue Light" panose="02000403000000020004" pitchFamily="2" charset="0"/>
                  <a:cs typeface="Helvetica Neue Medium" panose="02000503000000020004" pitchFamily="2" charset="0"/>
                </a:rPr>
                <a:t>Total sea ice and MIZ extents</a:t>
              </a:r>
              <a:endParaRPr lang="en-US" sz="2400" dirty="0">
                <a:latin typeface="Helvetica Neue Light" panose="02000403000000020004" pitchFamily="2" charset="0"/>
                <a:ea typeface="Helvetica Neue Light" panose="02000403000000020004" pitchFamily="2" charset="0"/>
                <a:cs typeface="Helvetica Neue Medium" panose="02000503000000020004" pitchFamily="2" charset="0"/>
              </a:endParaRPr>
            </a:p>
          </p:txBody>
        </p:sp>
        <p:pic>
          <p:nvPicPr>
            <p:cNvPr id="49" name="Picture 48">
              <a:extLst>
                <a:ext uri="{FF2B5EF4-FFF2-40B4-BE49-F238E27FC236}">
                  <a16:creationId xmlns:a16="http://schemas.microsoft.com/office/drawing/2014/main" id="{29587CDA-8C35-E8FB-EF00-4A4F655F679D}"/>
                </a:ext>
              </a:extLst>
            </p:cNvPr>
            <p:cNvPicPr>
              <a:picLocks noChangeAspect="1"/>
            </p:cNvPicPr>
            <p:nvPr/>
          </p:nvPicPr>
          <p:blipFill>
            <a:blip r:embed="rId18"/>
            <a:stretch>
              <a:fillRect/>
            </a:stretch>
          </p:blipFill>
          <p:spPr>
            <a:xfrm>
              <a:off x="37007061" y="12451920"/>
              <a:ext cx="6044333" cy="7253200"/>
            </a:xfrm>
            <a:prstGeom prst="rect">
              <a:avLst/>
            </a:prstGeom>
          </p:spPr>
        </p:pic>
      </p:grpSp>
      <p:sp>
        <p:nvSpPr>
          <p:cNvPr id="51" name="TextBox 50">
            <a:extLst>
              <a:ext uri="{FF2B5EF4-FFF2-40B4-BE49-F238E27FC236}">
                <a16:creationId xmlns:a16="http://schemas.microsoft.com/office/drawing/2014/main" id="{F0C50677-2931-A958-D25D-2C125EB53250}"/>
              </a:ext>
            </a:extLst>
          </p:cNvPr>
          <p:cNvSpPr txBox="1"/>
          <p:nvPr/>
        </p:nvSpPr>
        <p:spPr>
          <a:xfrm>
            <a:off x="16194419" y="15264936"/>
            <a:ext cx="385042" cy="523220"/>
          </a:xfrm>
          <a:prstGeom prst="rect">
            <a:avLst/>
          </a:prstGeom>
          <a:solidFill>
            <a:schemeClr val="bg1"/>
          </a:solidFill>
        </p:spPr>
        <p:txBody>
          <a:bodyPr wrap="none" rtlCol="0">
            <a:spAutoFit/>
          </a:bodyPr>
          <a:lstStyle/>
          <a:p>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rPr>
              <a:t>a</a:t>
            </a:r>
          </a:p>
        </p:txBody>
      </p:sp>
      <p:sp>
        <p:nvSpPr>
          <p:cNvPr id="52" name="TextBox 51">
            <a:extLst>
              <a:ext uri="{FF2B5EF4-FFF2-40B4-BE49-F238E27FC236}">
                <a16:creationId xmlns:a16="http://schemas.microsoft.com/office/drawing/2014/main" id="{2EF04C7D-C665-EFC0-FAA0-BED3041592C2}"/>
              </a:ext>
            </a:extLst>
          </p:cNvPr>
          <p:cNvSpPr txBox="1"/>
          <p:nvPr/>
        </p:nvSpPr>
        <p:spPr>
          <a:xfrm>
            <a:off x="21057115" y="15264936"/>
            <a:ext cx="404278" cy="523220"/>
          </a:xfrm>
          <a:prstGeom prst="rect">
            <a:avLst/>
          </a:prstGeom>
          <a:solidFill>
            <a:schemeClr val="bg1"/>
          </a:solidFill>
        </p:spPr>
        <p:txBody>
          <a:bodyPr wrap="none" rtlCol="0">
            <a:spAutoFit/>
          </a:bodyPr>
          <a:lstStyle/>
          <a:p>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rPr>
              <a:t>b</a:t>
            </a:r>
          </a:p>
        </p:txBody>
      </p:sp>
      <p:sp>
        <p:nvSpPr>
          <p:cNvPr id="53" name="TextBox 52">
            <a:extLst>
              <a:ext uri="{FF2B5EF4-FFF2-40B4-BE49-F238E27FC236}">
                <a16:creationId xmlns:a16="http://schemas.microsoft.com/office/drawing/2014/main" id="{3279C9A4-63E8-C038-8094-1F72FD06BCD1}"/>
              </a:ext>
            </a:extLst>
          </p:cNvPr>
          <p:cNvSpPr txBox="1"/>
          <p:nvPr/>
        </p:nvSpPr>
        <p:spPr>
          <a:xfrm>
            <a:off x="16194419" y="20389670"/>
            <a:ext cx="385042" cy="523220"/>
          </a:xfrm>
          <a:prstGeom prst="rect">
            <a:avLst/>
          </a:prstGeom>
          <a:solidFill>
            <a:schemeClr val="bg1"/>
          </a:solidFill>
        </p:spPr>
        <p:txBody>
          <a:bodyPr wrap="none" rtlCol="0">
            <a:spAutoFit/>
          </a:bodyPr>
          <a:lstStyle/>
          <a:p>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rPr>
              <a:t>c</a:t>
            </a:r>
          </a:p>
        </p:txBody>
      </p:sp>
      <p:sp>
        <p:nvSpPr>
          <p:cNvPr id="54" name="TextBox 53">
            <a:extLst>
              <a:ext uri="{FF2B5EF4-FFF2-40B4-BE49-F238E27FC236}">
                <a16:creationId xmlns:a16="http://schemas.microsoft.com/office/drawing/2014/main" id="{BD318D05-DC7E-05FA-772D-62F5911DA812}"/>
              </a:ext>
            </a:extLst>
          </p:cNvPr>
          <p:cNvSpPr txBox="1"/>
          <p:nvPr/>
        </p:nvSpPr>
        <p:spPr>
          <a:xfrm>
            <a:off x="21057115" y="20419550"/>
            <a:ext cx="404278" cy="523220"/>
          </a:xfrm>
          <a:prstGeom prst="rect">
            <a:avLst/>
          </a:prstGeom>
          <a:solidFill>
            <a:schemeClr val="bg1"/>
          </a:solidFill>
        </p:spPr>
        <p:txBody>
          <a:bodyPr wrap="none" rtlCol="0">
            <a:spAutoFit/>
          </a:bodyPr>
          <a:lstStyle/>
          <a:p>
            <a:r>
              <a:rPr lang="en-US" sz="2800" dirty="0">
                <a:latin typeface="Helvetica Neue Medium" panose="02000503000000020004" pitchFamily="2" charset="0"/>
                <a:ea typeface="Helvetica Neue Medium" panose="02000503000000020004" pitchFamily="2" charset="0"/>
                <a:cs typeface="Helvetica Neue Medium" panose="02000503000000020004" pitchFamily="2" charset="0"/>
              </a:rPr>
              <a:t>d</a:t>
            </a:r>
          </a:p>
        </p:txBody>
      </p:sp>
    </p:spTree>
    <p:extLst>
      <p:ext uri="{BB962C8B-B14F-4D97-AF65-F5344CB8AC3E}">
        <p14:creationId xmlns:p14="http://schemas.microsoft.com/office/powerpoint/2010/main" val="443591327"/>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12548</TotalTime>
  <Words>1939</Words>
  <Application>Microsoft Macintosh PowerPoint</Application>
  <PresentationFormat>Custom</PresentationFormat>
  <Paragraphs>72</Paragraphs>
  <Slides>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Aptos</vt:lpstr>
      <vt:lpstr>Arial</vt:lpstr>
      <vt:lpstr>Calibri</vt:lpstr>
      <vt:lpstr>Calibri Light</vt:lpstr>
      <vt:lpstr>Cambria Math</vt:lpstr>
      <vt:lpstr>Helvetica Neue</vt:lpstr>
      <vt:lpstr>Helvetica Neue Light</vt:lpstr>
      <vt:lpstr>Helvetica Neue Light</vt:lpstr>
      <vt:lpstr>Helvetica Neue Medium</vt:lpstr>
      <vt:lpstr>Office 2013 - 2022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Watkins, Daniel</dc:creator>
  <cp:lastModifiedBy>Watkins, Daniel</cp:lastModifiedBy>
  <cp:revision>19</cp:revision>
  <dcterms:created xsi:type="dcterms:W3CDTF">2023-11-01T15:42:40Z</dcterms:created>
  <dcterms:modified xsi:type="dcterms:W3CDTF">2025-05-11T02:36:42Z</dcterms:modified>
</cp:coreProperties>
</file>